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78" r:id="rId11"/>
    <p:sldId id="279" r:id="rId12"/>
    <p:sldId id="265" r:id="rId13"/>
    <p:sldId id="266" r:id="rId14"/>
    <p:sldId id="280" r:id="rId15"/>
    <p:sldId id="267" r:id="rId16"/>
    <p:sldId id="281" r:id="rId17"/>
    <p:sldId id="282" r:id="rId18"/>
    <p:sldId id="268" r:id="rId19"/>
    <p:sldId id="269" r:id="rId20"/>
    <p:sldId id="270" r:id="rId21"/>
    <p:sldId id="271" r:id="rId22"/>
    <p:sldId id="283" r:id="rId23"/>
    <p:sldId id="272" r:id="rId24"/>
    <p:sldId id="273" r:id="rId25"/>
    <p:sldId id="284" r:id="rId26"/>
    <p:sldId id="285" r:id="rId27"/>
    <p:sldId id="286" r:id="rId28"/>
    <p:sldId id="274" r:id="rId29"/>
    <p:sldId id="275" r:id="rId30"/>
    <p:sldId id="287" r:id="rId31"/>
    <p:sldId id="288" r:id="rId32"/>
    <p:sldId id="276" r:id="rId33"/>
    <p:sldId id="289" r:id="rId34"/>
    <p:sldId id="290" r:id="rId35"/>
    <p:sldId id="277" r:id="rId36"/>
    <p:sldId id="29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9D87D-209C-4D6C-82D4-3FB9A22DE594}" v="969" dt="2025-10-04T19:40:30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8738E-82D2-47FD-8DCD-73636D687503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B182AD-7CEF-4182-B2ED-862FF3892298}">
      <dgm:prSet/>
      <dgm:spPr/>
      <dgm:t>
        <a:bodyPr/>
        <a:lstStyle/>
        <a:p>
          <a:r>
            <a:rPr lang="pt-BR" b="1"/>
            <a:t>Maniqueísmo:</a:t>
          </a:r>
          <a:r>
            <a:rPr lang="pt-BR"/>
            <a:t> corpo mau, espírito bom – erro teológico</a:t>
          </a:r>
          <a:endParaRPr lang="en-US"/>
        </a:p>
      </dgm:t>
    </dgm:pt>
    <dgm:pt modelId="{2F48875B-5601-4A01-9AF5-BBCAD4988CB8}" type="parTrans" cxnId="{3636A900-C910-4FFE-A05F-72188EB40419}">
      <dgm:prSet/>
      <dgm:spPr/>
      <dgm:t>
        <a:bodyPr/>
        <a:lstStyle/>
        <a:p>
          <a:endParaRPr lang="en-US"/>
        </a:p>
      </dgm:t>
    </dgm:pt>
    <dgm:pt modelId="{56DF17C6-4412-4EA6-8542-2720DC857F8D}" type="sibTrans" cxnId="{3636A900-C910-4FFE-A05F-72188EB40419}">
      <dgm:prSet/>
      <dgm:spPr/>
      <dgm:t>
        <a:bodyPr/>
        <a:lstStyle/>
        <a:p>
          <a:endParaRPr lang="en-US"/>
        </a:p>
      </dgm:t>
    </dgm:pt>
    <dgm:pt modelId="{28E73D3E-E614-4827-8E22-599F2FAAC231}">
      <dgm:prSet/>
      <dgm:spPr/>
      <dgm:t>
        <a:bodyPr/>
        <a:lstStyle/>
        <a:p>
          <a:r>
            <a:rPr lang="pt-BR" b="1"/>
            <a:t>Platonismo e Gnosticismo:</a:t>
          </a:r>
          <a:r>
            <a:rPr lang="pt-BR"/>
            <a:t> desvalorização do corpo</a:t>
          </a:r>
          <a:endParaRPr lang="en-US"/>
        </a:p>
      </dgm:t>
    </dgm:pt>
    <dgm:pt modelId="{9801EFA2-20D0-4A64-8EBB-4272F5D57CE4}" type="parTrans" cxnId="{7B0F0B89-F0B1-44E8-A114-08A8804EE4EB}">
      <dgm:prSet/>
      <dgm:spPr/>
      <dgm:t>
        <a:bodyPr/>
        <a:lstStyle/>
        <a:p>
          <a:endParaRPr lang="en-US"/>
        </a:p>
      </dgm:t>
    </dgm:pt>
    <dgm:pt modelId="{D9A31EEA-0191-4C71-91B3-BE76697A9A54}" type="sibTrans" cxnId="{7B0F0B89-F0B1-44E8-A114-08A8804EE4EB}">
      <dgm:prSet/>
      <dgm:spPr/>
      <dgm:t>
        <a:bodyPr/>
        <a:lstStyle/>
        <a:p>
          <a:endParaRPr lang="en-US"/>
        </a:p>
      </dgm:t>
    </dgm:pt>
    <dgm:pt modelId="{9BC9D7EC-4654-4957-8670-7AFDFA3A635A}">
      <dgm:prSet/>
      <dgm:spPr/>
      <dgm:t>
        <a:bodyPr/>
        <a:lstStyle/>
        <a:p>
          <a:r>
            <a:rPr lang="pt-BR" b="1"/>
            <a:t>Culto ao belo na Grécia e Narcisismo moderno:</a:t>
          </a:r>
          <a:endParaRPr lang="en-US"/>
        </a:p>
      </dgm:t>
    </dgm:pt>
    <dgm:pt modelId="{60C90CC7-ED29-476B-9121-AB1C1E4CA53E}" type="parTrans" cxnId="{199D2730-4FA1-4383-AD3D-A8EC2049540A}">
      <dgm:prSet/>
      <dgm:spPr/>
      <dgm:t>
        <a:bodyPr/>
        <a:lstStyle/>
        <a:p>
          <a:endParaRPr lang="en-US"/>
        </a:p>
      </dgm:t>
    </dgm:pt>
    <dgm:pt modelId="{DF4870EE-7F31-4345-8E94-3B357B74FF58}" type="sibTrans" cxnId="{199D2730-4FA1-4383-AD3D-A8EC2049540A}">
      <dgm:prSet/>
      <dgm:spPr/>
      <dgm:t>
        <a:bodyPr/>
        <a:lstStyle/>
        <a:p>
          <a:endParaRPr lang="en-US"/>
        </a:p>
      </dgm:t>
    </dgm:pt>
    <dgm:pt modelId="{6DA1D5E9-228C-4048-86D8-ACA934CB1E7F}">
      <dgm:prSet/>
      <dgm:spPr/>
      <dgm:t>
        <a:bodyPr/>
        <a:lstStyle/>
        <a:p>
          <a:r>
            <a:rPr lang="pt-BR"/>
            <a:t>Obsessão com selfies, estética, procedimentos artificiais</a:t>
          </a:r>
          <a:endParaRPr lang="en-US"/>
        </a:p>
      </dgm:t>
    </dgm:pt>
    <dgm:pt modelId="{EF10DFE1-2017-4602-BD3B-AF68148A3AA2}" type="parTrans" cxnId="{DA1A3A04-32F4-4F62-8115-71E1DA6AE643}">
      <dgm:prSet/>
      <dgm:spPr/>
      <dgm:t>
        <a:bodyPr/>
        <a:lstStyle/>
        <a:p>
          <a:endParaRPr lang="en-US"/>
        </a:p>
      </dgm:t>
    </dgm:pt>
    <dgm:pt modelId="{94AD6B6D-3785-4528-87AD-B26A808B9CA9}" type="sibTrans" cxnId="{DA1A3A04-32F4-4F62-8115-71E1DA6AE643}">
      <dgm:prSet/>
      <dgm:spPr/>
      <dgm:t>
        <a:bodyPr/>
        <a:lstStyle/>
        <a:p>
          <a:endParaRPr lang="en-US"/>
        </a:p>
      </dgm:t>
    </dgm:pt>
    <dgm:pt modelId="{7E34DEF9-91BC-442F-834E-28F3EB95CA97}">
      <dgm:prSet/>
      <dgm:spPr/>
      <dgm:t>
        <a:bodyPr/>
        <a:lstStyle/>
        <a:p>
          <a:r>
            <a:rPr lang="pt-BR"/>
            <a:t>Pesquisas modernas mostram impactos psicológicos negativos</a:t>
          </a:r>
          <a:endParaRPr lang="en-US"/>
        </a:p>
      </dgm:t>
    </dgm:pt>
    <dgm:pt modelId="{ACD7C589-C8FD-4CDD-B8D2-D404F8979A75}" type="parTrans" cxnId="{56F5BAC8-0997-4EA4-8803-CC0ABE85F650}">
      <dgm:prSet/>
      <dgm:spPr/>
      <dgm:t>
        <a:bodyPr/>
        <a:lstStyle/>
        <a:p>
          <a:endParaRPr lang="en-US"/>
        </a:p>
      </dgm:t>
    </dgm:pt>
    <dgm:pt modelId="{E8136F34-0DE1-424C-8042-D6C46EC9C05E}" type="sibTrans" cxnId="{56F5BAC8-0997-4EA4-8803-CC0ABE85F650}">
      <dgm:prSet/>
      <dgm:spPr/>
      <dgm:t>
        <a:bodyPr/>
        <a:lstStyle/>
        <a:p>
          <a:endParaRPr lang="en-US"/>
        </a:p>
      </dgm:t>
    </dgm:pt>
    <dgm:pt modelId="{B20C48BB-D534-4E21-95B5-CD416F254354}">
      <dgm:prSet/>
      <dgm:spPr/>
      <dgm:t>
        <a:bodyPr/>
        <a:lstStyle/>
        <a:p>
          <a:r>
            <a:rPr lang="pt-BR"/>
            <a:t>Bíblia orienta equilíbrio: 1 Co 10:31; Rm 14:21; Rm 15:1-7</a:t>
          </a:r>
          <a:endParaRPr lang="en-US"/>
        </a:p>
      </dgm:t>
    </dgm:pt>
    <dgm:pt modelId="{D3F79E76-2690-4AE9-9F86-23826935CDB4}" type="parTrans" cxnId="{C81E3B19-FD02-46B0-92F7-01BE759CC62B}">
      <dgm:prSet/>
      <dgm:spPr/>
      <dgm:t>
        <a:bodyPr/>
        <a:lstStyle/>
        <a:p>
          <a:endParaRPr lang="en-US"/>
        </a:p>
      </dgm:t>
    </dgm:pt>
    <dgm:pt modelId="{ED27D151-A162-4DF1-B8BD-C5F6D9E9137E}" type="sibTrans" cxnId="{C81E3B19-FD02-46B0-92F7-01BE759CC62B}">
      <dgm:prSet/>
      <dgm:spPr/>
      <dgm:t>
        <a:bodyPr/>
        <a:lstStyle/>
        <a:p>
          <a:endParaRPr lang="en-US"/>
        </a:p>
      </dgm:t>
    </dgm:pt>
    <dgm:pt modelId="{6E47F64F-3DD1-4B87-9E4B-912CB74C933F}" type="pres">
      <dgm:prSet presAssocID="{DA48738E-82D2-47FD-8DCD-73636D687503}" presName="Name0" presStyleCnt="0">
        <dgm:presLayoutVars>
          <dgm:dir/>
          <dgm:resizeHandles val="exact"/>
        </dgm:presLayoutVars>
      </dgm:prSet>
      <dgm:spPr/>
    </dgm:pt>
    <dgm:pt modelId="{4911AAE1-52B9-4D51-AAAA-452EC9272246}" type="pres">
      <dgm:prSet presAssocID="{CBB182AD-7CEF-4182-B2ED-862FF3892298}" presName="node" presStyleLbl="node1" presStyleIdx="0" presStyleCnt="6">
        <dgm:presLayoutVars>
          <dgm:bulletEnabled val="1"/>
        </dgm:presLayoutVars>
      </dgm:prSet>
      <dgm:spPr/>
    </dgm:pt>
    <dgm:pt modelId="{1CBCBC17-2ABE-4D3B-8E7A-CB152F77847F}" type="pres">
      <dgm:prSet presAssocID="{56DF17C6-4412-4EA6-8542-2720DC857F8D}" presName="sibTrans" presStyleLbl="sibTrans1D1" presStyleIdx="0" presStyleCnt="5"/>
      <dgm:spPr/>
    </dgm:pt>
    <dgm:pt modelId="{51397B45-F4AA-4646-B1B9-582E53FD7E09}" type="pres">
      <dgm:prSet presAssocID="{56DF17C6-4412-4EA6-8542-2720DC857F8D}" presName="connectorText" presStyleLbl="sibTrans1D1" presStyleIdx="0" presStyleCnt="5"/>
      <dgm:spPr/>
    </dgm:pt>
    <dgm:pt modelId="{B016B917-15CE-4398-8043-B30819397019}" type="pres">
      <dgm:prSet presAssocID="{28E73D3E-E614-4827-8E22-599F2FAAC231}" presName="node" presStyleLbl="node1" presStyleIdx="1" presStyleCnt="6">
        <dgm:presLayoutVars>
          <dgm:bulletEnabled val="1"/>
        </dgm:presLayoutVars>
      </dgm:prSet>
      <dgm:spPr/>
    </dgm:pt>
    <dgm:pt modelId="{829F54DE-5BFC-4A6B-9930-908111072570}" type="pres">
      <dgm:prSet presAssocID="{D9A31EEA-0191-4C71-91B3-BE76697A9A54}" presName="sibTrans" presStyleLbl="sibTrans1D1" presStyleIdx="1" presStyleCnt="5"/>
      <dgm:spPr/>
    </dgm:pt>
    <dgm:pt modelId="{087AB54A-A49E-4378-8843-51854BDA216B}" type="pres">
      <dgm:prSet presAssocID="{D9A31EEA-0191-4C71-91B3-BE76697A9A54}" presName="connectorText" presStyleLbl="sibTrans1D1" presStyleIdx="1" presStyleCnt="5"/>
      <dgm:spPr/>
    </dgm:pt>
    <dgm:pt modelId="{87BAD173-42E3-40EC-AE17-47A96D7A2103}" type="pres">
      <dgm:prSet presAssocID="{9BC9D7EC-4654-4957-8670-7AFDFA3A635A}" presName="node" presStyleLbl="node1" presStyleIdx="2" presStyleCnt="6">
        <dgm:presLayoutVars>
          <dgm:bulletEnabled val="1"/>
        </dgm:presLayoutVars>
      </dgm:prSet>
      <dgm:spPr/>
    </dgm:pt>
    <dgm:pt modelId="{C1DD1E12-27DC-4802-A5E2-364C53964923}" type="pres">
      <dgm:prSet presAssocID="{DF4870EE-7F31-4345-8E94-3B357B74FF58}" presName="sibTrans" presStyleLbl="sibTrans1D1" presStyleIdx="2" presStyleCnt="5"/>
      <dgm:spPr/>
    </dgm:pt>
    <dgm:pt modelId="{F6DD641B-28B8-47B5-9650-4AEAAA1F7B27}" type="pres">
      <dgm:prSet presAssocID="{DF4870EE-7F31-4345-8E94-3B357B74FF58}" presName="connectorText" presStyleLbl="sibTrans1D1" presStyleIdx="2" presStyleCnt="5"/>
      <dgm:spPr/>
    </dgm:pt>
    <dgm:pt modelId="{571E7BA1-9D3B-435F-93C1-37806029A301}" type="pres">
      <dgm:prSet presAssocID="{6DA1D5E9-228C-4048-86D8-ACA934CB1E7F}" presName="node" presStyleLbl="node1" presStyleIdx="3" presStyleCnt="6">
        <dgm:presLayoutVars>
          <dgm:bulletEnabled val="1"/>
        </dgm:presLayoutVars>
      </dgm:prSet>
      <dgm:spPr/>
    </dgm:pt>
    <dgm:pt modelId="{30C1D88A-17A8-451B-ADCB-652444FB6120}" type="pres">
      <dgm:prSet presAssocID="{94AD6B6D-3785-4528-87AD-B26A808B9CA9}" presName="sibTrans" presStyleLbl="sibTrans1D1" presStyleIdx="3" presStyleCnt="5"/>
      <dgm:spPr/>
    </dgm:pt>
    <dgm:pt modelId="{103A4AA5-87DC-482E-BD95-F5CD701D2944}" type="pres">
      <dgm:prSet presAssocID="{94AD6B6D-3785-4528-87AD-B26A808B9CA9}" presName="connectorText" presStyleLbl="sibTrans1D1" presStyleIdx="3" presStyleCnt="5"/>
      <dgm:spPr/>
    </dgm:pt>
    <dgm:pt modelId="{F842DDC3-6CCA-41B4-819C-74ABF62B66C9}" type="pres">
      <dgm:prSet presAssocID="{7E34DEF9-91BC-442F-834E-28F3EB95CA97}" presName="node" presStyleLbl="node1" presStyleIdx="4" presStyleCnt="6">
        <dgm:presLayoutVars>
          <dgm:bulletEnabled val="1"/>
        </dgm:presLayoutVars>
      </dgm:prSet>
      <dgm:spPr/>
    </dgm:pt>
    <dgm:pt modelId="{1029D968-9B17-415B-814A-72A94CFBBC08}" type="pres">
      <dgm:prSet presAssocID="{E8136F34-0DE1-424C-8042-D6C46EC9C05E}" presName="sibTrans" presStyleLbl="sibTrans1D1" presStyleIdx="4" presStyleCnt="5"/>
      <dgm:spPr/>
    </dgm:pt>
    <dgm:pt modelId="{58B75AFE-020C-4736-8E38-9BE6BE843E1A}" type="pres">
      <dgm:prSet presAssocID="{E8136F34-0DE1-424C-8042-D6C46EC9C05E}" presName="connectorText" presStyleLbl="sibTrans1D1" presStyleIdx="4" presStyleCnt="5"/>
      <dgm:spPr/>
    </dgm:pt>
    <dgm:pt modelId="{4B5B56B6-DF0B-406B-B2BA-BB9B08668811}" type="pres">
      <dgm:prSet presAssocID="{B20C48BB-D534-4E21-95B5-CD416F254354}" presName="node" presStyleLbl="node1" presStyleIdx="5" presStyleCnt="6">
        <dgm:presLayoutVars>
          <dgm:bulletEnabled val="1"/>
        </dgm:presLayoutVars>
      </dgm:prSet>
      <dgm:spPr/>
    </dgm:pt>
  </dgm:ptLst>
  <dgm:cxnLst>
    <dgm:cxn modelId="{3636A900-C910-4FFE-A05F-72188EB40419}" srcId="{DA48738E-82D2-47FD-8DCD-73636D687503}" destId="{CBB182AD-7CEF-4182-B2ED-862FF3892298}" srcOrd="0" destOrd="0" parTransId="{2F48875B-5601-4A01-9AF5-BBCAD4988CB8}" sibTransId="{56DF17C6-4412-4EA6-8542-2720DC857F8D}"/>
    <dgm:cxn modelId="{DA1A3A04-32F4-4F62-8115-71E1DA6AE643}" srcId="{DA48738E-82D2-47FD-8DCD-73636D687503}" destId="{6DA1D5E9-228C-4048-86D8-ACA934CB1E7F}" srcOrd="3" destOrd="0" parTransId="{EF10DFE1-2017-4602-BD3B-AF68148A3AA2}" sibTransId="{94AD6B6D-3785-4528-87AD-B26A808B9CA9}"/>
    <dgm:cxn modelId="{09035805-36BB-4085-BE4C-DF39EA62A08C}" type="presOf" srcId="{28E73D3E-E614-4827-8E22-599F2FAAC231}" destId="{B016B917-15CE-4398-8043-B30819397019}" srcOrd="0" destOrd="0" presId="urn:microsoft.com/office/officeart/2016/7/layout/RepeatingBendingProcessNew"/>
    <dgm:cxn modelId="{73B9B407-EFC9-44D2-A481-14F7504A6EF6}" type="presOf" srcId="{D9A31EEA-0191-4C71-91B3-BE76697A9A54}" destId="{087AB54A-A49E-4378-8843-51854BDA216B}" srcOrd="1" destOrd="0" presId="urn:microsoft.com/office/officeart/2016/7/layout/RepeatingBendingProcessNew"/>
    <dgm:cxn modelId="{41FD870B-83AD-4D86-8B21-939916E3DB77}" type="presOf" srcId="{56DF17C6-4412-4EA6-8542-2720DC857F8D}" destId="{1CBCBC17-2ABE-4D3B-8E7A-CB152F77847F}" srcOrd="0" destOrd="0" presId="urn:microsoft.com/office/officeart/2016/7/layout/RepeatingBendingProcessNew"/>
    <dgm:cxn modelId="{C81E3B19-FD02-46B0-92F7-01BE759CC62B}" srcId="{DA48738E-82D2-47FD-8DCD-73636D687503}" destId="{B20C48BB-D534-4E21-95B5-CD416F254354}" srcOrd="5" destOrd="0" parTransId="{D3F79E76-2690-4AE9-9F86-23826935CDB4}" sibTransId="{ED27D151-A162-4DF1-B8BD-C5F6D9E9137E}"/>
    <dgm:cxn modelId="{199D2730-4FA1-4383-AD3D-A8EC2049540A}" srcId="{DA48738E-82D2-47FD-8DCD-73636D687503}" destId="{9BC9D7EC-4654-4957-8670-7AFDFA3A635A}" srcOrd="2" destOrd="0" parTransId="{60C90CC7-ED29-476B-9121-AB1C1E4CA53E}" sibTransId="{DF4870EE-7F31-4345-8E94-3B357B74FF58}"/>
    <dgm:cxn modelId="{34BEF93D-3113-42AB-8182-5C5BFC96BBF7}" type="presOf" srcId="{9BC9D7EC-4654-4957-8670-7AFDFA3A635A}" destId="{87BAD173-42E3-40EC-AE17-47A96D7A2103}" srcOrd="0" destOrd="0" presId="urn:microsoft.com/office/officeart/2016/7/layout/RepeatingBendingProcessNew"/>
    <dgm:cxn modelId="{4D32ED5D-8CA6-4D12-A3D5-6546DF34023A}" type="presOf" srcId="{E8136F34-0DE1-424C-8042-D6C46EC9C05E}" destId="{1029D968-9B17-415B-814A-72A94CFBBC08}" srcOrd="0" destOrd="0" presId="urn:microsoft.com/office/officeart/2016/7/layout/RepeatingBendingProcessNew"/>
    <dgm:cxn modelId="{9928F05E-065C-443E-8BEE-34C9EE54FB56}" type="presOf" srcId="{DA48738E-82D2-47FD-8DCD-73636D687503}" destId="{6E47F64F-3DD1-4B87-9E4B-912CB74C933F}" srcOrd="0" destOrd="0" presId="urn:microsoft.com/office/officeart/2016/7/layout/RepeatingBendingProcessNew"/>
    <dgm:cxn modelId="{41359048-C37D-48F1-86D2-6EE50FE9A7FA}" type="presOf" srcId="{6DA1D5E9-228C-4048-86D8-ACA934CB1E7F}" destId="{571E7BA1-9D3B-435F-93C1-37806029A301}" srcOrd="0" destOrd="0" presId="urn:microsoft.com/office/officeart/2016/7/layout/RepeatingBendingProcessNew"/>
    <dgm:cxn modelId="{1F9F6A4A-7A21-483B-8367-80861109A242}" type="presOf" srcId="{56DF17C6-4412-4EA6-8542-2720DC857F8D}" destId="{51397B45-F4AA-4646-B1B9-582E53FD7E09}" srcOrd="1" destOrd="0" presId="urn:microsoft.com/office/officeart/2016/7/layout/RepeatingBendingProcessNew"/>
    <dgm:cxn modelId="{442E764C-020E-40FF-9C3A-ACF2A9357B69}" type="presOf" srcId="{B20C48BB-D534-4E21-95B5-CD416F254354}" destId="{4B5B56B6-DF0B-406B-B2BA-BB9B08668811}" srcOrd="0" destOrd="0" presId="urn:microsoft.com/office/officeart/2016/7/layout/RepeatingBendingProcessNew"/>
    <dgm:cxn modelId="{20B53E4D-70D0-4026-8DA7-9CEAAD767EE2}" type="presOf" srcId="{D9A31EEA-0191-4C71-91B3-BE76697A9A54}" destId="{829F54DE-5BFC-4A6B-9930-908111072570}" srcOrd="0" destOrd="0" presId="urn:microsoft.com/office/officeart/2016/7/layout/RepeatingBendingProcessNew"/>
    <dgm:cxn modelId="{475C5F83-C251-4A98-8422-9BAAA5DE0DF1}" type="presOf" srcId="{E8136F34-0DE1-424C-8042-D6C46EC9C05E}" destId="{58B75AFE-020C-4736-8E38-9BE6BE843E1A}" srcOrd="1" destOrd="0" presId="urn:microsoft.com/office/officeart/2016/7/layout/RepeatingBendingProcessNew"/>
    <dgm:cxn modelId="{7B0F0B89-F0B1-44E8-A114-08A8804EE4EB}" srcId="{DA48738E-82D2-47FD-8DCD-73636D687503}" destId="{28E73D3E-E614-4827-8E22-599F2FAAC231}" srcOrd="1" destOrd="0" parTransId="{9801EFA2-20D0-4A64-8EBB-4272F5D57CE4}" sibTransId="{D9A31EEA-0191-4C71-91B3-BE76697A9A54}"/>
    <dgm:cxn modelId="{9E7F7793-4084-493E-A139-01DCB20C431A}" type="presOf" srcId="{94AD6B6D-3785-4528-87AD-B26A808B9CA9}" destId="{30C1D88A-17A8-451B-ADCB-652444FB6120}" srcOrd="0" destOrd="0" presId="urn:microsoft.com/office/officeart/2016/7/layout/RepeatingBendingProcessNew"/>
    <dgm:cxn modelId="{77E36DAD-BA72-4DC8-A15C-9F21F8700931}" type="presOf" srcId="{7E34DEF9-91BC-442F-834E-28F3EB95CA97}" destId="{F842DDC3-6CCA-41B4-819C-74ABF62B66C9}" srcOrd="0" destOrd="0" presId="urn:microsoft.com/office/officeart/2016/7/layout/RepeatingBendingProcessNew"/>
    <dgm:cxn modelId="{42E9BBB4-8AD3-4C1A-9B2E-5F2210C9F855}" type="presOf" srcId="{94AD6B6D-3785-4528-87AD-B26A808B9CA9}" destId="{103A4AA5-87DC-482E-BD95-F5CD701D2944}" srcOrd="1" destOrd="0" presId="urn:microsoft.com/office/officeart/2016/7/layout/RepeatingBendingProcessNew"/>
    <dgm:cxn modelId="{2DC247BE-6943-4BBE-8D95-8219901591BD}" type="presOf" srcId="{CBB182AD-7CEF-4182-B2ED-862FF3892298}" destId="{4911AAE1-52B9-4D51-AAAA-452EC9272246}" srcOrd="0" destOrd="0" presId="urn:microsoft.com/office/officeart/2016/7/layout/RepeatingBendingProcessNew"/>
    <dgm:cxn modelId="{CF193BC7-CB74-4F76-8C9A-1779FB17E731}" type="presOf" srcId="{DF4870EE-7F31-4345-8E94-3B357B74FF58}" destId="{F6DD641B-28B8-47B5-9650-4AEAAA1F7B27}" srcOrd="1" destOrd="0" presId="urn:microsoft.com/office/officeart/2016/7/layout/RepeatingBendingProcessNew"/>
    <dgm:cxn modelId="{56F5BAC8-0997-4EA4-8803-CC0ABE85F650}" srcId="{DA48738E-82D2-47FD-8DCD-73636D687503}" destId="{7E34DEF9-91BC-442F-834E-28F3EB95CA97}" srcOrd="4" destOrd="0" parTransId="{ACD7C589-C8FD-4CDD-B8D2-D404F8979A75}" sibTransId="{E8136F34-0DE1-424C-8042-D6C46EC9C05E}"/>
    <dgm:cxn modelId="{8D8113D6-1948-4676-A991-537662C2A9BA}" type="presOf" srcId="{DF4870EE-7F31-4345-8E94-3B357B74FF58}" destId="{C1DD1E12-27DC-4802-A5E2-364C53964923}" srcOrd="0" destOrd="0" presId="urn:microsoft.com/office/officeart/2016/7/layout/RepeatingBendingProcessNew"/>
    <dgm:cxn modelId="{9F117DAF-0D00-4D69-94E4-2BFDCD527AAA}" type="presParOf" srcId="{6E47F64F-3DD1-4B87-9E4B-912CB74C933F}" destId="{4911AAE1-52B9-4D51-AAAA-452EC9272246}" srcOrd="0" destOrd="0" presId="urn:microsoft.com/office/officeart/2016/7/layout/RepeatingBendingProcessNew"/>
    <dgm:cxn modelId="{8194B392-D805-4617-8AB7-2EEA15FB5E53}" type="presParOf" srcId="{6E47F64F-3DD1-4B87-9E4B-912CB74C933F}" destId="{1CBCBC17-2ABE-4D3B-8E7A-CB152F77847F}" srcOrd="1" destOrd="0" presId="urn:microsoft.com/office/officeart/2016/7/layout/RepeatingBendingProcessNew"/>
    <dgm:cxn modelId="{8511E53F-4C1F-483B-96CB-3A549284D823}" type="presParOf" srcId="{1CBCBC17-2ABE-4D3B-8E7A-CB152F77847F}" destId="{51397B45-F4AA-4646-B1B9-582E53FD7E09}" srcOrd="0" destOrd="0" presId="urn:microsoft.com/office/officeart/2016/7/layout/RepeatingBendingProcessNew"/>
    <dgm:cxn modelId="{C5932911-04C0-4456-92BC-553C9DD95315}" type="presParOf" srcId="{6E47F64F-3DD1-4B87-9E4B-912CB74C933F}" destId="{B016B917-15CE-4398-8043-B30819397019}" srcOrd="2" destOrd="0" presId="urn:microsoft.com/office/officeart/2016/7/layout/RepeatingBendingProcessNew"/>
    <dgm:cxn modelId="{30FBF228-8406-484D-B8A2-46EEACE2D874}" type="presParOf" srcId="{6E47F64F-3DD1-4B87-9E4B-912CB74C933F}" destId="{829F54DE-5BFC-4A6B-9930-908111072570}" srcOrd="3" destOrd="0" presId="urn:microsoft.com/office/officeart/2016/7/layout/RepeatingBendingProcessNew"/>
    <dgm:cxn modelId="{07CEE157-19F8-4D72-8841-B5AAA6EE152C}" type="presParOf" srcId="{829F54DE-5BFC-4A6B-9930-908111072570}" destId="{087AB54A-A49E-4378-8843-51854BDA216B}" srcOrd="0" destOrd="0" presId="urn:microsoft.com/office/officeart/2016/7/layout/RepeatingBendingProcessNew"/>
    <dgm:cxn modelId="{1EEDEB46-3FE4-477A-B09E-4743DECAEE0D}" type="presParOf" srcId="{6E47F64F-3DD1-4B87-9E4B-912CB74C933F}" destId="{87BAD173-42E3-40EC-AE17-47A96D7A2103}" srcOrd="4" destOrd="0" presId="urn:microsoft.com/office/officeart/2016/7/layout/RepeatingBendingProcessNew"/>
    <dgm:cxn modelId="{883B74B0-6C5C-4709-ABFB-9CB9CE7234FD}" type="presParOf" srcId="{6E47F64F-3DD1-4B87-9E4B-912CB74C933F}" destId="{C1DD1E12-27DC-4802-A5E2-364C53964923}" srcOrd="5" destOrd="0" presId="urn:microsoft.com/office/officeart/2016/7/layout/RepeatingBendingProcessNew"/>
    <dgm:cxn modelId="{0642B98F-18BB-4CDB-B19A-027841CD64E5}" type="presParOf" srcId="{C1DD1E12-27DC-4802-A5E2-364C53964923}" destId="{F6DD641B-28B8-47B5-9650-4AEAAA1F7B27}" srcOrd="0" destOrd="0" presId="urn:microsoft.com/office/officeart/2016/7/layout/RepeatingBendingProcessNew"/>
    <dgm:cxn modelId="{3FAFF7E7-E17C-4423-9457-4E5C4BFB94CF}" type="presParOf" srcId="{6E47F64F-3DD1-4B87-9E4B-912CB74C933F}" destId="{571E7BA1-9D3B-435F-93C1-37806029A301}" srcOrd="6" destOrd="0" presId="urn:microsoft.com/office/officeart/2016/7/layout/RepeatingBendingProcessNew"/>
    <dgm:cxn modelId="{4727E77F-6037-431F-9646-0C73691F7163}" type="presParOf" srcId="{6E47F64F-3DD1-4B87-9E4B-912CB74C933F}" destId="{30C1D88A-17A8-451B-ADCB-652444FB6120}" srcOrd="7" destOrd="0" presId="urn:microsoft.com/office/officeart/2016/7/layout/RepeatingBendingProcessNew"/>
    <dgm:cxn modelId="{1C030B8C-ABD9-455D-94E0-121AC527ABB8}" type="presParOf" srcId="{30C1D88A-17A8-451B-ADCB-652444FB6120}" destId="{103A4AA5-87DC-482E-BD95-F5CD701D2944}" srcOrd="0" destOrd="0" presId="urn:microsoft.com/office/officeart/2016/7/layout/RepeatingBendingProcessNew"/>
    <dgm:cxn modelId="{A4AA6ADE-6C03-49CE-88BF-DCCD27E27128}" type="presParOf" srcId="{6E47F64F-3DD1-4B87-9E4B-912CB74C933F}" destId="{F842DDC3-6CCA-41B4-819C-74ABF62B66C9}" srcOrd="8" destOrd="0" presId="urn:microsoft.com/office/officeart/2016/7/layout/RepeatingBendingProcessNew"/>
    <dgm:cxn modelId="{79D0EFDD-7F02-4376-B7BB-0457F5F27F6D}" type="presParOf" srcId="{6E47F64F-3DD1-4B87-9E4B-912CB74C933F}" destId="{1029D968-9B17-415B-814A-72A94CFBBC08}" srcOrd="9" destOrd="0" presId="urn:microsoft.com/office/officeart/2016/7/layout/RepeatingBendingProcessNew"/>
    <dgm:cxn modelId="{CBB3A763-33AC-4295-BED3-15C0FE24D35B}" type="presParOf" srcId="{1029D968-9B17-415B-814A-72A94CFBBC08}" destId="{58B75AFE-020C-4736-8E38-9BE6BE843E1A}" srcOrd="0" destOrd="0" presId="urn:microsoft.com/office/officeart/2016/7/layout/RepeatingBendingProcessNew"/>
    <dgm:cxn modelId="{4767A103-1107-40AC-BD0F-141F6D63A3F7}" type="presParOf" srcId="{6E47F64F-3DD1-4B87-9E4B-912CB74C933F}" destId="{4B5B56B6-DF0B-406B-B2BA-BB9B0866881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B3C85-C40E-4E74-8978-11662275B25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6C2431-4A0F-4430-8434-3539ADC76933}">
      <dgm:prSet/>
      <dgm:spPr/>
      <dgm:t>
        <a:bodyPr/>
        <a:lstStyle/>
        <a:p>
          <a:r>
            <a:rPr lang="pt-BR"/>
            <a:t>Desvaloriza o corpo criado por Deus (Gn 1:31 – “E viu Deus que era bom”).</a:t>
          </a:r>
          <a:endParaRPr lang="en-US"/>
        </a:p>
      </dgm:t>
    </dgm:pt>
    <dgm:pt modelId="{13A8F0C4-269A-447D-AC20-A329C3FEAE77}" type="parTrans" cxnId="{6E66E691-D7B6-4348-92FC-DD8530358B72}">
      <dgm:prSet/>
      <dgm:spPr/>
      <dgm:t>
        <a:bodyPr/>
        <a:lstStyle/>
        <a:p>
          <a:endParaRPr lang="en-US"/>
        </a:p>
      </dgm:t>
    </dgm:pt>
    <dgm:pt modelId="{FAD56A72-3EB4-4FEF-9FBD-08A1CECFD35F}" type="sibTrans" cxnId="{6E66E691-D7B6-4348-92FC-DD8530358B72}">
      <dgm:prSet/>
      <dgm:spPr/>
      <dgm:t>
        <a:bodyPr/>
        <a:lstStyle/>
        <a:p>
          <a:endParaRPr lang="en-US"/>
        </a:p>
      </dgm:t>
    </dgm:pt>
    <dgm:pt modelId="{E147ECA0-1B57-4C3C-9E90-F71EE2E85220}">
      <dgm:prSet/>
      <dgm:spPr/>
      <dgm:t>
        <a:bodyPr/>
        <a:lstStyle/>
        <a:p>
          <a:r>
            <a:rPr lang="pt-BR"/>
            <a:t>Contradiz a Bíblia que ensina que </a:t>
          </a:r>
          <a:r>
            <a:rPr lang="pt-BR" b="1"/>
            <a:t>corpo, alma e espírito são integrados e bons</a:t>
          </a:r>
          <a:r>
            <a:rPr lang="pt-BR"/>
            <a:t>, embora caídos pelo pecado.</a:t>
          </a:r>
          <a:endParaRPr lang="en-US"/>
        </a:p>
      </dgm:t>
    </dgm:pt>
    <dgm:pt modelId="{98D4BB5A-809B-483E-8202-2180B90D72AA}" type="parTrans" cxnId="{7DABD3CD-E71D-44A0-BE35-3802086E9DE8}">
      <dgm:prSet/>
      <dgm:spPr/>
      <dgm:t>
        <a:bodyPr/>
        <a:lstStyle/>
        <a:p>
          <a:endParaRPr lang="en-US"/>
        </a:p>
      </dgm:t>
    </dgm:pt>
    <dgm:pt modelId="{CE71629F-52C6-439F-9F77-9F7E3E35AFBE}" type="sibTrans" cxnId="{7DABD3CD-E71D-44A0-BE35-3802086E9DE8}">
      <dgm:prSet/>
      <dgm:spPr/>
      <dgm:t>
        <a:bodyPr/>
        <a:lstStyle/>
        <a:p>
          <a:endParaRPr lang="en-US"/>
        </a:p>
      </dgm:t>
    </dgm:pt>
    <dgm:pt modelId="{E5DCE247-10FA-41D8-84F7-599432088D65}">
      <dgm:prSet/>
      <dgm:spPr/>
      <dgm:t>
        <a:bodyPr/>
        <a:lstStyle/>
        <a:p>
          <a:r>
            <a:rPr lang="pt-BR" b="1"/>
            <a:t>Consequência prática:</a:t>
          </a:r>
          <a:endParaRPr lang="en-US"/>
        </a:p>
      </dgm:t>
    </dgm:pt>
    <dgm:pt modelId="{EF1FC9E4-F001-40E7-AE66-A77DEED9DA93}" type="parTrans" cxnId="{52C55F51-42B4-4D1B-B26E-883F68770C0F}">
      <dgm:prSet/>
      <dgm:spPr/>
      <dgm:t>
        <a:bodyPr/>
        <a:lstStyle/>
        <a:p>
          <a:endParaRPr lang="en-US"/>
        </a:p>
      </dgm:t>
    </dgm:pt>
    <dgm:pt modelId="{C7F9B6EB-2ECB-4185-9EBE-B8CC9D810485}" type="sibTrans" cxnId="{52C55F51-42B4-4D1B-B26E-883F68770C0F}">
      <dgm:prSet/>
      <dgm:spPr/>
      <dgm:t>
        <a:bodyPr/>
        <a:lstStyle/>
        <a:p>
          <a:endParaRPr lang="en-US"/>
        </a:p>
      </dgm:t>
    </dgm:pt>
    <dgm:pt modelId="{392A8C37-58EB-466D-9FD4-47137D986E65}">
      <dgm:prSet/>
      <dgm:spPr/>
      <dgm:t>
        <a:bodyPr/>
        <a:lstStyle/>
        <a:p>
          <a:r>
            <a:rPr lang="pt-BR"/>
            <a:t>Negligência do corpo (alimentação, saúde, cuidado físico).</a:t>
          </a:r>
          <a:endParaRPr lang="en-US"/>
        </a:p>
      </dgm:t>
    </dgm:pt>
    <dgm:pt modelId="{7B8DDC77-08EF-44BE-AF4E-4626F9075BE9}" type="parTrans" cxnId="{CE72B915-29F5-479C-97FD-11A0BB7C2862}">
      <dgm:prSet/>
      <dgm:spPr/>
      <dgm:t>
        <a:bodyPr/>
        <a:lstStyle/>
        <a:p>
          <a:endParaRPr lang="en-US"/>
        </a:p>
      </dgm:t>
    </dgm:pt>
    <dgm:pt modelId="{F26BB6CB-3960-4975-9251-669AA1C2F0C0}" type="sibTrans" cxnId="{CE72B915-29F5-479C-97FD-11A0BB7C2862}">
      <dgm:prSet/>
      <dgm:spPr/>
      <dgm:t>
        <a:bodyPr/>
        <a:lstStyle/>
        <a:p>
          <a:endParaRPr lang="en-US"/>
        </a:p>
      </dgm:t>
    </dgm:pt>
    <dgm:pt modelId="{67598EE0-EA9D-4D73-9D80-968D2E189A27}">
      <dgm:prSet/>
      <dgm:spPr/>
      <dgm:t>
        <a:bodyPr/>
        <a:lstStyle/>
        <a:p>
          <a:r>
            <a:rPr lang="pt-BR"/>
            <a:t>Separação da vida espiritual e física, criando desequilíbrios emocionais e espirituais.</a:t>
          </a:r>
          <a:endParaRPr lang="en-US"/>
        </a:p>
      </dgm:t>
    </dgm:pt>
    <dgm:pt modelId="{D10C6C97-24A9-4F4A-9F6D-0A0EB36CA783}" type="parTrans" cxnId="{005D58F8-BBE6-4C8D-B6A6-508146E83A85}">
      <dgm:prSet/>
      <dgm:spPr/>
      <dgm:t>
        <a:bodyPr/>
        <a:lstStyle/>
        <a:p>
          <a:endParaRPr lang="en-US"/>
        </a:p>
      </dgm:t>
    </dgm:pt>
    <dgm:pt modelId="{D6BF0F2B-DD02-43AD-BB91-89B7385B1D69}" type="sibTrans" cxnId="{005D58F8-BBE6-4C8D-B6A6-508146E83A85}">
      <dgm:prSet/>
      <dgm:spPr/>
      <dgm:t>
        <a:bodyPr/>
        <a:lstStyle/>
        <a:p>
          <a:endParaRPr lang="en-US"/>
        </a:p>
      </dgm:t>
    </dgm:pt>
    <dgm:pt modelId="{12718478-FF67-4CD9-A821-64D0AB4D6BF4}" type="pres">
      <dgm:prSet presAssocID="{2EFB3C85-C40E-4E74-8978-11662275B25F}" presName="linear" presStyleCnt="0">
        <dgm:presLayoutVars>
          <dgm:animLvl val="lvl"/>
          <dgm:resizeHandles val="exact"/>
        </dgm:presLayoutVars>
      </dgm:prSet>
      <dgm:spPr/>
    </dgm:pt>
    <dgm:pt modelId="{AFF1F179-EADD-4313-9CD7-488182A6E6CC}" type="pres">
      <dgm:prSet presAssocID="{786C2431-4A0F-4430-8434-3539ADC769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98730E-1C7C-44B3-8866-A11FDBEA9A36}" type="pres">
      <dgm:prSet presAssocID="{FAD56A72-3EB4-4FEF-9FBD-08A1CECFD35F}" presName="spacer" presStyleCnt="0"/>
      <dgm:spPr/>
    </dgm:pt>
    <dgm:pt modelId="{63DC0288-339C-4934-8817-7BE8C2FB3BE8}" type="pres">
      <dgm:prSet presAssocID="{E147ECA0-1B57-4C3C-9E90-F71EE2E8522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2194867-6842-43CD-B847-3825C13ABB2E}" type="pres">
      <dgm:prSet presAssocID="{CE71629F-52C6-439F-9F77-9F7E3E35AFBE}" presName="spacer" presStyleCnt="0"/>
      <dgm:spPr/>
    </dgm:pt>
    <dgm:pt modelId="{4F608CE3-A85C-4FAA-A41B-63F6CF135C2D}" type="pres">
      <dgm:prSet presAssocID="{E5DCE247-10FA-41D8-84F7-599432088D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116512-491B-4D57-82E6-F960DCE024CC}" type="pres">
      <dgm:prSet presAssocID="{C7F9B6EB-2ECB-4185-9EBE-B8CC9D810485}" presName="spacer" presStyleCnt="0"/>
      <dgm:spPr/>
    </dgm:pt>
    <dgm:pt modelId="{D5E9D5EE-C4A4-4B98-B915-AA00D0DEBB2D}" type="pres">
      <dgm:prSet presAssocID="{392A8C37-58EB-466D-9FD4-47137D986E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155EA3-A67A-415A-913A-1250C1D00A06}" type="pres">
      <dgm:prSet presAssocID="{F26BB6CB-3960-4975-9251-669AA1C2F0C0}" presName="spacer" presStyleCnt="0"/>
      <dgm:spPr/>
    </dgm:pt>
    <dgm:pt modelId="{F3DB7F68-689B-4A0D-AA3A-077758A1B6D5}" type="pres">
      <dgm:prSet presAssocID="{67598EE0-EA9D-4D73-9D80-968D2E189A2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72B915-29F5-479C-97FD-11A0BB7C2862}" srcId="{2EFB3C85-C40E-4E74-8978-11662275B25F}" destId="{392A8C37-58EB-466D-9FD4-47137D986E65}" srcOrd="3" destOrd="0" parTransId="{7B8DDC77-08EF-44BE-AF4E-4626F9075BE9}" sibTransId="{F26BB6CB-3960-4975-9251-669AA1C2F0C0}"/>
    <dgm:cxn modelId="{FB24741A-3F2E-42DD-840F-6F306A1547FC}" type="presOf" srcId="{67598EE0-EA9D-4D73-9D80-968D2E189A27}" destId="{F3DB7F68-689B-4A0D-AA3A-077758A1B6D5}" srcOrd="0" destOrd="0" presId="urn:microsoft.com/office/officeart/2005/8/layout/vList2"/>
    <dgm:cxn modelId="{79FDB36D-AF3A-4BDD-9735-4889249F4DF0}" type="presOf" srcId="{2EFB3C85-C40E-4E74-8978-11662275B25F}" destId="{12718478-FF67-4CD9-A821-64D0AB4D6BF4}" srcOrd="0" destOrd="0" presId="urn:microsoft.com/office/officeart/2005/8/layout/vList2"/>
    <dgm:cxn modelId="{52C55F51-42B4-4D1B-B26E-883F68770C0F}" srcId="{2EFB3C85-C40E-4E74-8978-11662275B25F}" destId="{E5DCE247-10FA-41D8-84F7-599432088D65}" srcOrd="2" destOrd="0" parTransId="{EF1FC9E4-F001-40E7-AE66-A77DEED9DA93}" sibTransId="{C7F9B6EB-2ECB-4185-9EBE-B8CC9D810485}"/>
    <dgm:cxn modelId="{C445E877-99C2-4759-961C-D602FA828E20}" type="presOf" srcId="{E5DCE247-10FA-41D8-84F7-599432088D65}" destId="{4F608CE3-A85C-4FAA-A41B-63F6CF135C2D}" srcOrd="0" destOrd="0" presId="urn:microsoft.com/office/officeart/2005/8/layout/vList2"/>
    <dgm:cxn modelId="{6E66E691-D7B6-4348-92FC-DD8530358B72}" srcId="{2EFB3C85-C40E-4E74-8978-11662275B25F}" destId="{786C2431-4A0F-4430-8434-3539ADC76933}" srcOrd="0" destOrd="0" parTransId="{13A8F0C4-269A-447D-AC20-A329C3FEAE77}" sibTransId="{FAD56A72-3EB4-4FEF-9FBD-08A1CECFD35F}"/>
    <dgm:cxn modelId="{FDA4C09C-A8EB-4819-8A71-266B159EB9F7}" type="presOf" srcId="{392A8C37-58EB-466D-9FD4-47137D986E65}" destId="{D5E9D5EE-C4A4-4B98-B915-AA00D0DEBB2D}" srcOrd="0" destOrd="0" presId="urn:microsoft.com/office/officeart/2005/8/layout/vList2"/>
    <dgm:cxn modelId="{7DABD3CD-E71D-44A0-BE35-3802086E9DE8}" srcId="{2EFB3C85-C40E-4E74-8978-11662275B25F}" destId="{E147ECA0-1B57-4C3C-9E90-F71EE2E85220}" srcOrd="1" destOrd="0" parTransId="{98D4BB5A-809B-483E-8202-2180B90D72AA}" sibTransId="{CE71629F-52C6-439F-9F77-9F7E3E35AFBE}"/>
    <dgm:cxn modelId="{D3A8ABCF-8921-4601-BE47-91798303E4D9}" type="presOf" srcId="{786C2431-4A0F-4430-8434-3539ADC76933}" destId="{AFF1F179-EADD-4313-9CD7-488182A6E6CC}" srcOrd="0" destOrd="0" presId="urn:microsoft.com/office/officeart/2005/8/layout/vList2"/>
    <dgm:cxn modelId="{3BB3D9F5-7BEF-4B30-A3F0-21DDF17F75D7}" type="presOf" srcId="{E147ECA0-1B57-4C3C-9E90-F71EE2E85220}" destId="{63DC0288-339C-4934-8817-7BE8C2FB3BE8}" srcOrd="0" destOrd="0" presId="urn:microsoft.com/office/officeart/2005/8/layout/vList2"/>
    <dgm:cxn modelId="{005D58F8-BBE6-4C8D-B6A6-508146E83A85}" srcId="{2EFB3C85-C40E-4E74-8978-11662275B25F}" destId="{67598EE0-EA9D-4D73-9D80-968D2E189A27}" srcOrd="4" destOrd="0" parTransId="{D10C6C97-24A9-4F4A-9F6D-0A0EB36CA783}" sibTransId="{D6BF0F2B-DD02-43AD-BB91-89B7385B1D69}"/>
    <dgm:cxn modelId="{994EC16C-5F6B-4E9E-966A-1F8455DC2B01}" type="presParOf" srcId="{12718478-FF67-4CD9-A821-64D0AB4D6BF4}" destId="{AFF1F179-EADD-4313-9CD7-488182A6E6CC}" srcOrd="0" destOrd="0" presId="urn:microsoft.com/office/officeart/2005/8/layout/vList2"/>
    <dgm:cxn modelId="{832A4391-DC1D-4F49-98CA-D29061846BA6}" type="presParOf" srcId="{12718478-FF67-4CD9-A821-64D0AB4D6BF4}" destId="{2598730E-1C7C-44B3-8866-A11FDBEA9A36}" srcOrd="1" destOrd="0" presId="urn:microsoft.com/office/officeart/2005/8/layout/vList2"/>
    <dgm:cxn modelId="{14DA20F7-9660-4994-BC5C-019B1027659A}" type="presParOf" srcId="{12718478-FF67-4CD9-A821-64D0AB4D6BF4}" destId="{63DC0288-339C-4934-8817-7BE8C2FB3BE8}" srcOrd="2" destOrd="0" presId="urn:microsoft.com/office/officeart/2005/8/layout/vList2"/>
    <dgm:cxn modelId="{137294A6-598C-47CC-9E5A-20FB959F1B66}" type="presParOf" srcId="{12718478-FF67-4CD9-A821-64D0AB4D6BF4}" destId="{82194867-6842-43CD-B847-3825C13ABB2E}" srcOrd="3" destOrd="0" presId="urn:microsoft.com/office/officeart/2005/8/layout/vList2"/>
    <dgm:cxn modelId="{0748D4D0-CA04-4AF4-9497-602B19D29A8B}" type="presParOf" srcId="{12718478-FF67-4CD9-A821-64D0AB4D6BF4}" destId="{4F608CE3-A85C-4FAA-A41B-63F6CF135C2D}" srcOrd="4" destOrd="0" presId="urn:microsoft.com/office/officeart/2005/8/layout/vList2"/>
    <dgm:cxn modelId="{49AE4694-6E89-4962-B442-17C5CE871559}" type="presParOf" srcId="{12718478-FF67-4CD9-A821-64D0AB4D6BF4}" destId="{0E116512-491B-4D57-82E6-F960DCE024CC}" srcOrd="5" destOrd="0" presId="urn:microsoft.com/office/officeart/2005/8/layout/vList2"/>
    <dgm:cxn modelId="{B7A8FF01-F4FE-4000-B0FB-93DEC5D5B00B}" type="presParOf" srcId="{12718478-FF67-4CD9-A821-64D0AB4D6BF4}" destId="{D5E9D5EE-C4A4-4B98-B915-AA00D0DEBB2D}" srcOrd="6" destOrd="0" presId="urn:microsoft.com/office/officeart/2005/8/layout/vList2"/>
    <dgm:cxn modelId="{95F8B72E-4D1D-4ABA-97A2-6F6E154CC0E9}" type="presParOf" srcId="{12718478-FF67-4CD9-A821-64D0AB4D6BF4}" destId="{8B155EA3-A67A-415A-913A-1250C1D00A06}" srcOrd="7" destOrd="0" presId="urn:microsoft.com/office/officeart/2005/8/layout/vList2"/>
    <dgm:cxn modelId="{0F9AD006-B3AA-4449-B0F5-01DA5788E89E}" type="presParOf" srcId="{12718478-FF67-4CD9-A821-64D0AB4D6BF4}" destId="{F3DB7F68-689B-4A0D-AA3A-077758A1B6D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CBC17-2ABE-4D3B-8E7A-CB152F77847F}">
      <dsp:nvSpPr>
        <dsp:cNvPr id="0" name=""/>
        <dsp:cNvSpPr/>
      </dsp:nvSpPr>
      <dsp:spPr>
        <a:xfrm>
          <a:off x="3456787" y="1302286"/>
          <a:ext cx="762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767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8337" y="1344039"/>
        <a:ext cx="39668" cy="7933"/>
      </dsp:txXfrm>
    </dsp:sp>
    <dsp:sp modelId="{4911AAE1-52B9-4D51-AAAA-452EC9272246}">
      <dsp:nvSpPr>
        <dsp:cNvPr id="0" name=""/>
        <dsp:cNvSpPr/>
      </dsp:nvSpPr>
      <dsp:spPr>
        <a:xfrm>
          <a:off x="9163" y="313179"/>
          <a:ext cx="3449424" cy="20696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Maniqueísmo:</a:t>
          </a:r>
          <a:r>
            <a:rPr lang="pt-BR" sz="2700" kern="1200"/>
            <a:t> corpo mau, espírito bom – erro teológico</a:t>
          </a:r>
          <a:endParaRPr lang="en-US" sz="2700" kern="1200"/>
        </a:p>
      </dsp:txBody>
      <dsp:txXfrm>
        <a:off x="9163" y="313179"/>
        <a:ext cx="3449424" cy="2069654"/>
      </dsp:txXfrm>
    </dsp:sp>
    <dsp:sp modelId="{829F54DE-5BFC-4A6B-9930-908111072570}">
      <dsp:nvSpPr>
        <dsp:cNvPr id="0" name=""/>
        <dsp:cNvSpPr/>
      </dsp:nvSpPr>
      <dsp:spPr>
        <a:xfrm>
          <a:off x="7699579" y="1302286"/>
          <a:ext cx="762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767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61129" y="1344039"/>
        <a:ext cx="39668" cy="7933"/>
      </dsp:txXfrm>
    </dsp:sp>
    <dsp:sp modelId="{B016B917-15CE-4398-8043-B30819397019}">
      <dsp:nvSpPr>
        <dsp:cNvPr id="0" name=""/>
        <dsp:cNvSpPr/>
      </dsp:nvSpPr>
      <dsp:spPr>
        <a:xfrm>
          <a:off x="4251955" y="313179"/>
          <a:ext cx="3449424" cy="2069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Platonismo e Gnosticismo:</a:t>
          </a:r>
          <a:r>
            <a:rPr lang="pt-BR" sz="2700" kern="1200"/>
            <a:t> desvalorização do corpo</a:t>
          </a:r>
          <a:endParaRPr lang="en-US" sz="2700" kern="1200"/>
        </a:p>
      </dsp:txBody>
      <dsp:txXfrm>
        <a:off x="4251955" y="313179"/>
        <a:ext cx="3449424" cy="2069654"/>
      </dsp:txXfrm>
    </dsp:sp>
    <dsp:sp modelId="{C1DD1E12-27DC-4802-A5E2-364C53964923}">
      <dsp:nvSpPr>
        <dsp:cNvPr id="0" name=""/>
        <dsp:cNvSpPr/>
      </dsp:nvSpPr>
      <dsp:spPr>
        <a:xfrm>
          <a:off x="1733875" y="2381033"/>
          <a:ext cx="8485583" cy="762767"/>
        </a:xfrm>
        <a:custGeom>
          <a:avLst/>
          <a:gdLst/>
          <a:ahLst/>
          <a:cxnLst/>
          <a:rect l="0" t="0" r="0" b="0"/>
          <a:pathLst>
            <a:path>
              <a:moveTo>
                <a:pt x="8485583" y="0"/>
              </a:moveTo>
              <a:lnTo>
                <a:pt x="8485583" y="398483"/>
              </a:lnTo>
              <a:lnTo>
                <a:pt x="0" y="398483"/>
              </a:lnTo>
              <a:lnTo>
                <a:pt x="0" y="7627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63602" y="2758450"/>
        <a:ext cx="426129" cy="7933"/>
      </dsp:txXfrm>
    </dsp:sp>
    <dsp:sp modelId="{87BAD173-42E3-40EC-AE17-47A96D7A2103}">
      <dsp:nvSpPr>
        <dsp:cNvPr id="0" name=""/>
        <dsp:cNvSpPr/>
      </dsp:nvSpPr>
      <dsp:spPr>
        <a:xfrm>
          <a:off x="8494747" y="313179"/>
          <a:ext cx="3449424" cy="2069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Culto ao belo na Grécia e Narcisismo moderno:</a:t>
          </a:r>
          <a:endParaRPr lang="en-US" sz="2700" kern="1200"/>
        </a:p>
      </dsp:txBody>
      <dsp:txXfrm>
        <a:off x="8494747" y="313179"/>
        <a:ext cx="3449424" cy="2069654"/>
      </dsp:txXfrm>
    </dsp:sp>
    <dsp:sp modelId="{30C1D88A-17A8-451B-ADCB-652444FB6120}">
      <dsp:nvSpPr>
        <dsp:cNvPr id="0" name=""/>
        <dsp:cNvSpPr/>
      </dsp:nvSpPr>
      <dsp:spPr>
        <a:xfrm>
          <a:off x="3456787" y="4165308"/>
          <a:ext cx="762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767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8337" y="4207061"/>
        <a:ext cx="39668" cy="7933"/>
      </dsp:txXfrm>
    </dsp:sp>
    <dsp:sp modelId="{571E7BA1-9D3B-435F-93C1-37806029A301}">
      <dsp:nvSpPr>
        <dsp:cNvPr id="0" name=""/>
        <dsp:cNvSpPr/>
      </dsp:nvSpPr>
      <dsp:spPr>
        <a:xfrm>
          <a:off x="9163" y="3176201"/>
          <a:ext cx="3449424" cy="20696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Obsessão com selfies, estética, procedimentos artificiais</a:t>
          </a:r>
          <a:endParaRPr lang="en-US" sz="2700" kern="1200"/>
        </a:p>
      </dsp:txBody>
      <dsp:txXfrm>
        <a:off x="9163" y="3176201"/>
        <a:ext cx="3449424" cy="2069654"/>
      </dsp:txXfrm>
    </dsp:sp>
    <dsp:sp modelId="{1029D968-9B17-415B-814A-72A94CFBBC08}">
      <dsp:nvSpPr>
        <dsp:cNvPr id="0" name=""/>
        <dsp:cNvSpPr/>
      </dsp:nvSpPr>
      <dsp:spPr>
        <a:xfrm>
          <a:off x="7699579" y="4165308"/>
          <a:ext cx="7627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276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61129" y="4207061"/>
        <a:ext cx="39668" cy="7933"/>
      </dsp:txXfrm>
    </dsp:sp>
    <dsp:sp modelId="{F842DDC3-6CCA-41B4-819C-74ABF62B66C9}">
      <dsp:nvSpPr>
        <dsp:cNvPr id="0" name=""/>
        <dsp:cNvSpPr/>
      </dsp:nvSpPr>
      <dsp:spPr>
        <a:xfrm>
          <a:off x="4251955" y="3176201"/>
          <a:ext cx="3449424" cy="20696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Pesquisas modernas mostram impactos psicológicos negativos</a:t>
          </a:r>
          <a:endParaRPr lang="en-US" sz="2700" kern="1200"/>
        </a:p>
      </dsp:txBody>
      <dsp:txXfrm>
        <a:off x="4251955" y="3176201"/>
        <a:ext cx="3449424" cy="2069654"/>
      </dsp:txXfrm>
    </dsp:sp>
    <dsp:sp modelId="{4B5B56B6-DF0B-406B-B2BA-BB9B08668811}">
      <dsp:nvSpPr>
        <dsp:cNvPr id="0" name=""/>
        <dsp:cNvSpPr/>
      </dsp:nvSpPr>
      <dsp:spPr>
        <a:xfrm>
          <a:off x="8494747" y="3176201"/>
          <a:ext cx="3449424" cy="20696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025" tIns="177421" rIns="169025" bIns="1774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Bíblia orienta equilíbrio: 1 Co 10:31; Rm 14:21; Rm 15:1-7</a:t>
          </a:r>
          <a:endParaRPr lang="en-US" sz="2700" kern="1200"/>
        </a:p>
      </dsp:txBody>
      <dsp:txXfrm>
        <a:off x="8494747" y="3176201"/>
        <a:ext cx="3449424" cy="206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1F179-EADD-4313-9CD7-488182A6E6CC}">
      <dsp:nvSpPr>
        <dsp:cNvPr id="0" name=""/>
        <dsp:cNvSpPr/>
      </dsp:nvSpPr>
      <dsp:spPr>
        <a:xfrm>
          <a:off x="0" y="1107692"/>
          <a:ext cx="7975172" cy="954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Desvaloriza o corpo criado por Deus (Gn 1:31 – “E viu Deus que era bom”).</a:t>
          </a:r>
          <a:endParaRPr lang="en-US" sz="2400" kern="1200"/>
        </a:p>
      </dsp:txBody>
      <dsp:txXfrm>
        <a:off x="46606" y="1154298"/>
        <a:ext cx="7881960" cy="861507"/>
      </dsp:txXfrm>
    </dsp:sp>
    <dsp:sp modelId="{63DC0288-339C-4934-8817-7BE8C2FB3BE8}">
      <dsp:nvSpPr>
        <dsp:cNvPr id="0" name=""/>
        <dsp:cNvSpPr/>
      </dsp:nvSpPr>
      <dsp:spPr>
        <a:xfrm>
          <a:off x="0" y="2131532"/>
          <a:ext cx="7975172" cy="954719"/>
        </a:xfrm>
        <a:prstGeom prst="round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Contradiz a Bíblia que ensina que </a:t>
          </a:r>
          <a:r>
            <a:rPr lang="pt-BR" sz="2400" b="1" kern="1200"/>
            <a:t>corpo, alma e espírito são integrados e bons</a:t>
          </a:r>
          <a:r>
            <a:rPr lang="pt-BR" sz="2400" kern="1200"/>
            <a:t>, embora caídos pelo pecado.</a:t>
          </a:r>
          <a:endParaRPr lang="en-US" sz="2400" kern="1200"/>
        </a:p>
      </dsp:txBody>
      <dsp:txXfrm>
        <a:off x="46606" y="2178138"/>
        <a:ext cx="7881960" cy="861507"/>
      </dsp:txXfrm>
    </dsp:sp>
    <dsp:sp modelId="{4F608CE3-A85C-4FAA-A41B-63F6CF135C2D}">
      <dsp:nvSpPr>
        <dsp:cNvPr id="0" name=""/>
        <dsp:cNvSpPr/>
      </dsp:nvSpPr>
      <dsp:spPr>
        <a:xfrm>
          <a:off x="0" y="3155372"/>
          <a:ext cx="7975172" cy="954719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Consequência prática:</a:t>
          </a:r>
          <a:endParaRPr lang="en-US" sz="2400" kern="1200"/>
        </a:p>
      </dsp:txBody>
      <dsp:txXfrm>
        <a:off x="46606" y="3201978"/>
        <a:ext cx="7881960" cy="861507"/>
      </dsp:txXfrm>
    </dsp:sp>
    <dsp:sp modelId="{D5E9D5EE-C4A4-4B98-B915-AA00D0DEBB2D}">
      <dsp:nvSpPr>
        <dsp:cNvPr id="0" name=""/>
        <dsp:cNvSpPr/>
      </dsp:nvSpPr>
      <dsp:spPr>
        <a:xfrm>
          <a:off x="0" y="4179212"/>
          <a:ext cx="7975172" cy="954719"/>
        </a:xfrm>
        <a:prstGeom prst="round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Negligência do corpo (alimentação, saúde, cuidado físico).</a:t>
          </a:r>
          <a:endParaRPr lang="en-US" sz="2400" kern="1200"/>
        </a:p>
      </dsp:txBody>
      <dsp:txXfrm>
        <a:off x="46606" y="4225818"/>
        <a:ext cx="7881960" cy="861507"/>
      </dsp:txXfrm>
    </dsp:sp>
    <dsp:sp modelId="{F3DB7F68-689B-4A0D-AA3A-077758A1B6D5}">
      <dsp:nvSpPr>
        <dsp:cNvPr id="0" name=""/>
        <dsp:cNvSpPr/>
      </dsp:nvSpPr>
      <dsp:spPr>
        <a:xfrm>
          <a:off x="0" y="5203052"/>
          <a:ext cx="7975172" cy="954719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Separação da vida espiritual e física, criando desequilíbrios emocionais e espirituais.</a:t>
          </a:r>
          <a:endParaRPr lang="en-US" sz="2400" kern="1200"/>
        </a:p>
      </dsp:txBody>
      <dsp:txXfrm>
        <a:off x="46606" y="5249658"/>
        <a:ext cx="7881960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04.10.2025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4BA2B9-41B5-D12B-E7CA-47982B343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3"/>
          <a:stretch>
            <a:fillRect/>
          </a:stretch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006" y="3868305"/>
            <a:ext cx="9899500" cy="2387600"/>
          </a:xfrm>
        </p:spPr>
        <p:txBody>
          <a:bodyPr>
            <a:normAutofit/>
          </a:bodyPr>
          <a:lstStyle/>
          <a:p>
            <a:pPr algn="l"/>
            <a:r>
              <a:rPr lang="de-DE" sz="3800">
                <a:solidFill>
                  <a:schemeClr val="bg1"/>
                </a:solidFill>
              </a:rPr>
              <a:t>O </a:t>
            </a:r>
            <a:r>
              <a:rPr lang="de-DE" sz="3800" err="1">
                <a:solidFill>
                  <a:schemeClr val="bg1"/>
                </a:solidFill>
              </a:rPr>
              <a:t>Corpo</a:t>
            </a:r>
            <a:r>
              <a:rPr lang="de-DE" sz="3800">
                <a:solidFill>
                  <a:schemeClr val="bg1"/>
                </a:solidFill>
              </a:rPr>
              <a:t>: A </a:t>
            </a:r>
            <a:r>
              <a:rPr lang="de-DE" sz="3800" err="1">
                <a:solidFill>
                  <a:schemeClr val="bg1"/>
                </a:solidFill>
              </a:rPr>
              <a:t>Maravilhosa</a:t>
            </a:r>
            <a:r>
              <a:rPr lang="de-DE" sz="3800" dirty="0">
                <a:solidFill>
                  <a:schemeClr val="bg1"/>
                </a:solidFill>
              </a:rPr>
              <a:t> </a:t>
            </a:r>
            <a:r>
              <a:rPr lang="de-DE" sz="3800" err="1">
                <a:solidFill>
                  <a:schemeClr val="bg1"/>
                </a:solidFill>
              </a:rPr>
              <a:t>Obra</a:t>
            </a:r>
            <a:r>
              <a:rPr lang="de-DE" sz="3800">
                <a:solidFill>
                  <a:schemeClr val="bg1"/>
                </a:solidFill>
              </a:rPr>
              <a:t> da </a:t>
            </a:r>
            <a:r>
              <a:rPr lang="de-DE" sz="3800" err="1">
                <a:solidFill>
                  <a:schemeClr val="bg1"/>
                </a:solidFill>
              </a:rPr>
              <a:t>Criação</a:t>
            </a:r>
            <a:r>
              <a:rPr lang="de-DE" sz="3800">
                <a:solidFill>
                  <a:schemeClr val="bg1"/>
                </a:solidFill>
              </a:rPr>
              <a:t> de Deus</a:t>
            </a:r>
            <a:endParaRPr lang="pt-BR" sz="3800">
              <a:solidFill>
                <a:schemeClr val="bg1"/>
              </a:solidFill>
            </a:endParaRPr>
          </a:p>
        </p:txBody>
      </p:sp>
      <p:pic>
        <p:nvPicPr>
          <p:cNvPr id="10" name="Imagem 9" descr="Logotipo&#10;&#10;O conteúdo gerado por IA pode estar incorreto.">
            <a:extLst>
              <a:ext uri="{FF2B5EF4-FFF2-40B4-BE49-F238E27FC236}">
                <a16:creationId xmlns:a16="http://schemas.microsoft.com/office/drawing/2014/main" id="{A35DAC73-2E54-0CCC-2FCE-44B20913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89" y="733244"/>
            <a:ext cx="6498567" cy="65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C000BB-9BE4-24F7-A236-3617F9FCE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bolo, mesa, animal, aniversário&#10;&#10;O conteúdo gerado por IA pode estar incorreto.">
            <a:extLst>
              <a:ext uri="{FF2B5EF4-FFF2-40B4-BE49-F238E27FC236}">
                <a16:creationId xmlns:a16="http://schemas.microsoft.com/office/drawing/2014/main" id="{311AC646-437F-0608-523B-84B711CC14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5276" r="13565" b="-1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46C5470-C762-B8C9-9663-C41013FC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Do Pó da Terra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D22B7D-2A28-957E-E142-A1586381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66" y="1472163"/>
            <a:ext cx="6330526" cy="447476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O corpo humano é formado por aproximadamente </a:t>
            </a: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37 trilhões de células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Cada célula possui estruturas altamente especializadas:</a:t>
            </a:r>
            <a:endParaRPr lang="pt-BR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Núcleo: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 abriga o DNA, que contém todas as instruções genéticas únicas de cada pessoa.</a:t>
            </a:r>
          </a:p>
          <a:p>
            <a:pPr>
              <a:buFont typeface="Arial"/>
              <a:buChar char="•"/>
            </a:pP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Mitocôndrias: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 fornecem energia para que a célula funcione.</a:t>
            </a:r>
            <a:endParaRPr lang="pt-BR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Ribossomos: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 sintetizam proteínas essenciais para a vida.</a:t>
            </a: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Uma imagem contendo bolo, olhando, mesa, em forma de&#10;&#10;O conteúdo gerado por IA pode estar incorreto.">
            <a:extLst>
              <a:ext uri="{FF2B5EF4-FFF2-40B4-BE49-F238E27FC236}">
                <a16:creationId xmlns:a16="http://schemas.microsoft.com/office/drawing/2014/main" id="{F197C112-D5B3-7B93-1928-F0497814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158" b="36336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68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987EF-BC14-F326-CA56-99636972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5BC6CC-31A6-7409-1B7E-54189A9F8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99544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Do Pó da Terra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BBDAE2-E0A7-EC39-581A-D91EEC855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004" y="1089684"/>
            <a:ext cx="6541832" cy="59049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O cérebro possui cerca de </a:t>
            </a:r>
            <a:r>
              <a:rPr lang="pt-BR" sz="2600" b="1" dirty="0">
                <a:solidFill>
                  <a:schemeClr val="bg1"/>
                </a:solidFill>
                <a:ea typeface="+mn-lt"/>
                <a:cs typeface="+mn-lt"/>
              </a:rPr>
              <a:t>86 bilhões de neurônios</a:t>
            </a: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, cada um conectado a milhares de outros por sinapses, formando uma </a:t>
            </a:r>
            <a:r>
              <a:rPr lang="pt-BR" sz="2600" b="1" dirty="0">
                <a:solidFill>
                  <a:schemeClr val="bg1"/>
                </a:solidFill>
                <a:ea typeface="+mn-lt"/>
                <a:cs typeface="+mn-lt"/>
              </a:rPr>
              <a:t>rede de trilhões de conexões</a:t>
            </a: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26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Cada pensamento, emoção e ação física depende da coordenação dessas células.</a:t>
            </a:r>
            <a:endParaRPr lang="pt-BR" sz="26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2600" b="1" dirty="0">
                <a:solidFill>
                  <a:schemeClr val="bg1"/>
                </a:solidFill>
                <a:ea typeface="+mn-lt"/>
                <a:cs typeface="+mn-lt"/>
              </a:rPr>
              <a:t>Fibra nervosa e condução elétrica:</a:t>
            </a: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 Sinais elétricos percorrem os axônios a velocidades de até 120 metros por segundo.</a:t>
            </a:r>
            <a:endParaRPr lang="pt-BR" sz="2600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Implicação espiritual: Deus projetou nossa capacidade de </a:t>
            </a:r>
            <a:r>
              <a:rPr lang="pt-BR" sz="2600" b="1" dirty="0">
                <a:solidFill>
                  <a:schemeClr val="bg1"/>
                </a:solidFill>
                <a:ea typeface="+mn-lt"/>
                <a:cs typeface="+mn-lt"/>
              </a:rPr>
              <a:t>raciocínio, consciência e livre-arbítrio</a:t>
            </a:r>
            <a:r>
              <a:rPr lang="pt-BR" sz="2600" dirty="0">
                <a:solidFill>
                  <a:schemeClr val="bg1"/>
                </a:solidFill>
                <a:ea typeface="+mn-lt"/>
                <a:cs typeface="+mn-lt"/>
              </a:rPr>
              <a:t>, permitindo-nos adorá-Lo de maneira intencional.</a:t>
            </a:r>
            <a:endParaRPr lang="pt-BR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ntendo pessoa, colorido, luz, mesa&#10;&#10;O conteúdo gerado por IA pode estar incorreto.">
            <a:extLst>
              <a:ext uri="{FF2B5EF4-FFF2-40B4-BE49-F238E27FC236}">
                <a16:creationId xmlns:a16="http://schemas.microsoft.com/office/drawing/2014/main" id="{70DF6BC0-700A-42ED-818A-118FF9EED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630" b="10200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3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05A5F-F1DC-AEA1-555B-C444BF2F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36B9E0A-CAD8-FECE-A3D0-61141F65B3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2126" b="5567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9A7EA41-66F5-AFC0-3E4D-BC9B94537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Do Pó da Terra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95D93-603A-DBDF-2252-F482F5F9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/>
              <a:buChar char="•"/>
            </a:pPr>
            <a:r>
              <a:rPr lang="pt-BR" b="1">
                <a:solidFill>
                  <a:srgbClr val="FFFFFF"/>
                </a:solidFill>
                <a:ea typeface="+mn-lt"/>
                <a:cs typeface="+mn-lt"/>
              </a:rPr>
              <a:t>Qual o propósito do homem? </a:t>
            </a:r>
          </a:p>
          <a:p>
            <a:pPr>
              <a:buFont typeface="Arial"/>
              <a:buChar char="•"/>
            </a:pPr>
            <a:endParaRPr lang="pt-BR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Criado para </a:t>
            </a:r>
            <a:r>
              <a:rPr lang="pt-BR" b="1">
                <a:solidFill>
                  <a:srgbClr val="FFFFFF"/>
                </a:solidFill>
                <a:ea typeface="+mn-lt"/>
                <a:cs typeface="+mn-lt"/>
              </a:rPr>
              <a:t>glorificar a Deus</a:t>
            </a: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 em todas as dimensões da vida (1 Co 10:31).</a:t>
            </a:r>
          </a:p>
          <a:p>
            <a:pPr>
              <a:buFont typeface="Arial"/>
              <a:buChar char="•"/>
            </a:pP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A glorificação inclui </a:t>
            </a:r>
            <a:r>
              <a:rPr lang="pt-BR" b="1">
                <a:solidFill>
                  <a:srgbClr val="FFFFFF"/>
                </a:solidFill>
                <a:ea typeface="+mn-lt"/>
                <a:cs typeface="+mn-lt"/>
              </a:rPr>
              <a:t>uso correto do corpo, inteligência, sentimentos e relacionamentos</a:t>
            </a: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>
              <a:buFont typeface="Arial"/>
              <a:buChar char="•"/>
            </a:pPr>
            <a:r>
              <a:rPr lang="pt-BR" b="1">
                <a:solidFill>
                  <a:srgbClr val="FFFFFF"/>
                </a:solidFill>
                <a:ea typeface="+mn-lt"/>
                <a:cs typeface="+mn-lt"/>
              </a:rPr>
              <a:t>John Piper</a:t>
            </a:r>
            <a:r>
              <a:rPr lang="pt-BR">
                <a:solidFill>
                  <a:srgbClr val="FFFFFF"/>
                </a:solidFill>
                <a:ea typeface="+mn-lt"/>
                <a:cs typeface="+mn-lt"/>
              </a:rPr>
              <a:t> destaca que nossa vida corporal é um instrumento de adoração.</a:t>
            </a:r>
          </a:p>
          <a:p>
            <a:pPr>
              <a:buFont typeface="Arial"/>
              <a:buChar char="•"/>
            </a:pPr>
            <a:endParaRPr lang="pt-BR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72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2F4C8F2-964F-E0D6-3A14-3DFE8962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20" r="3882" b="35020"/>
          <a:stretch>
            <a:fillRect/>
          </a:stretch>
        </p:blipFill>
        <p:spPr>
          <a:xfrm>
            <a:off x="4543261" y="10"/>
            <a:ext cx="86695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593595-D46B-5A58-1369-C1F0B5D7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8" y="-327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</a:rPr>
              <a:t>2. </a:t>
            </a:r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Deus, Autor da Vida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BEA11-001D-5B30-7710-7B89AD24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17" y="1237186"/>
            <a:ext cx="7292038" cy="37104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mulher foi formada da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costela de Adão (</a:t>
            </a:r>
            <a:r>
              <a:rPr lang="pt-BR" b="1" err="1">
                <a:solidFill>
                  <a:schemeClr val="bg1"/>
                </a:solidFill>
                <a:ea typeface="+mn-lt"/>
                <a:cs typeface="+mn-lt"/>
              </a:rPr>
              <a:t>Gn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 2:21-22)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simbolizando proximidade, proteção e complementaridade.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Estudos anatômicos sugerem que a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costela humana tem função protetora e flexível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permitindo o desenvolvimento da cavidade torácica e órgãos vitais.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Deus formou um corpo distinto, mas complementar, evidenciando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sabedoria e design intencional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1CB4E-B37F-FCFC-6931-F53F9646F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F7D2F7-1767-4FBB-3331-3BE13F45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/>
              <a:t>2. </a:t>
            </a:r>
            <a:r>
              <a:rPr lang="pt-BR">
                <a:ea typeface="+mj-lt"/>
                <a:cs typeface="+mj-lt"/>
              </a:rPr>
              <a:t>Deus, Autor da Vida</a:t>
            </a:r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049157-F567-F55C-8E3E-E6EC5B82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87" r="6125"/>
          <a:stretch>
            <a:fillRect/>
          </a:stretch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B42346-3785-BE15-42D0-46B59676A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657" y="1858845"/>
            <a:ext cx="6450273" cy="4533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Costela </a:t>
            </a: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Protege órgãos vitais como coração, pulmões e grandes vasos sanguíneos.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Alguns estudiosos da anatomia comparativa sugerem que a escolha da costela como matéria-prima simboliza </a:t>
            </a:r>
            <a:r>
              <a:rPr lang="pt-BR" b="1" dirty="0">
                <a:ea typeface="+mn-lt"/>
                <a:cs typeface="+mn-lt"/>
              </a:rPr>
              <a:t>proteção e intimidade</a:t>
            </a:r>
            <a:r>
              <a:rPr lang="pt-BR" dirty="0">
                <a:ea typeface="+mn-lt"/>
                <a:cs typeface="+mn-lt"/>
              </a:rPr>
              <a:t>: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costela está próxima do coração.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O uso dela indica que a mulher foi feita </a:t>
            </a:r>
            <a:r>
              <a:rPr lang="pt-BR" b="1" dirty="0">
                <a:ea typeface="+mn-lt"/>
                <a:cs typeface="+mn-lt"/>
              </a:rPr>
              <a:t>para estar ao lado, não acima ou abaixo, do homem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122217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B94C61-969F-DB89-D630-F06F9268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3. A Individualidade na Formação Integral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BBD8A0-E73C-27E7-DA03-9BA421A02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8" y="1988240"/>
            <a:ext cx="6071733" cy="43900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Desde a fecundação, </a:t>
            </a:r>
            <a:r>
              <a:rPr lang="pt-BR" b="1" dirty="0">
                <a:ea typeface="+mn-lt"/>
                <a:cs typeface="+mn-lt"/>
              </a:rPr>
              <a:t>o zigoto recebe DNA exclusivo</a:t>
            </a:r>
            <a:r>
              <a:rPr lang="pt-BR" dirty="0">
                <a:ea typeface="+mn-lt"/>
                <a:cs typeface="+mn-lt"/>
              </a:rPr>
              <a:t>, determinando corpo, predisposições e potencialidades.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Bíblia ensina que </a:t>
            </a:r>
            <a:r>
              <a:rPr lang="pt-BR" b="1" dirty="0">
                <a:ea typeface="+mn-lt"/>
                <a:cs typeface="+mn-lt"/>
              </a:rPr>
              <a:t>Deus é autor de cada vida</a:t>
            </a:r>
            <a:r>
              <a:rPr lang="pt-BR" dirty="0">
                <a:ea typeface="+mn-lt"/>
                <a:cs typeface="+mn-lt"/>
              </a:rPr>
              <a:t> (Salmo 139).</a:t>
            </a:r>
            <a:endParaRPr lang="pt-BR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alma e o espírito são </a:t>
            </a:r>
            <a:r>
              <a:rPr lang="pt-BR" b="1" dirty="0">
                <a:ea typeface="+mn-lt"/>
                <a:cs typeface="+mn-lt"/>
              </a:rPr>
              <a:t>doados por Deus</a:t>
            </a:r>
            <a:r>
              <a:rPr lang="pt-BR" dirty="0">
                <a:ea typeface="+mn-lt"/>
                <a:cs typeface="+mn-lt"/>
              </a:rPr>
              <a:t>, sendo inseparáveis do corpo na criação integral.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F10A9ABB-7461-543A-1896-F95EFC44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740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763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18606D-245C-2984-0AF7-29E002D3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B8FEB36-528C-3899-F29F-AF6AB716C4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64" r="15928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AF5DBC-1E1D-BA31-B16F-F3C6F8E9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3. A Individualidade na Formação Integral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4EA94C-8E54-C907-586C-37BE8F6B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6" y="2718054"/>
            <a:ext cx="7450189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vida humana começa no momento da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fecundação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quando o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espermatozoide do homem se une ao óvulo da mulher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formando o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zigoto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que contém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DNA exclusivo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Este DNA é um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projeto único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combinando 50% da mãe e 50% do pai, garantindo que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nenhum ser humano seja igual a outro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exceto em gêmeos idênticos.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9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1166CF-16FF-5B38-5ADD-B86A77E3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 interior, mesa, escuro, pequeno&#10;&#10;O conteúdo gerado por IA pode estar incorreto.">
            <a:extLst>
              <a:ext uri="{FF2B5EF4-FFF2-40B4-BE49-F238E27FC236}">
                <a16:creationId xmlns:a16="http://schemas.microsoft.com/office/drawing/2014/main" id="{BA988548-8C24-BD10-4E2C-EBBD9C94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41" r="1" b="2374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97CDB6-ED49-FECF-3ECC-D0C18A0A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3. A Individualidade na Formação Integral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71EBC-8E1F-06D9-B840-3A74EBD5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827" y="3016371"/>
            <a:ext cx="6771339" cy="38563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Aspecto científico:</a:t>
            </a:r>
            <a:r>
              <a:rPr lang="pt-BR" dirty="0">
                <a:ea typeface="+mn-lt"/>
                <a:cs typeface="+mn-lt"/>
              </a:rPr>
              <a:t> cada célula resultante do zigoto carrega o mesmo código genético, que direcionará a formação de órgãos, tecidos, características físicas e predisposições biológicas.</a:t>
            </a:r>
          </a:p>
          <a:p>
            <a:pPr>
              <a:buFont typeface="Arial"/>
              <a:buChar char="•"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Aspecto bíblico:</a:t>
            </a:r>
            <a:r>
              <a:rPr lang="pt-BR" dirty="0">
                <a:ea typeface="+mn-lt"/>
                <a:cs typeface="+mn-lt"/>
              </a:rPr>
              <a:t> Salmo 139:13-16 declara que Deus </a:t>
            </a:r>
            <a:r>
              <a:rPr lang="pt-BR" b="1" dirty="0">
                <a:ea typeface="+mn-lt"/>
                <a:cs typeface="+mn-lt"/>
              </a:rPr>
              <a:t>teceu cada pessoa no ventre</a:t>
            </a:r>
            <a:r>
              <a:rPr lang="pt-BR" dirty="0">
                <a:ea typeface="+mn-lt"/>
                <a:cs typeface="+mn-lt"/>
              </a:rPr>
              <a:t>, indicando que o processo biológico não é aleatório, mas guiado pelo Criador.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190990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483D2C-2BDA-B82C-D291-B7EE35C8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O que pensamos sobre  o Aborto?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150A18-FB7A-1873-DA8B-C5653E0F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Considerando que cada vida é obra de Deus,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o aborto é contrário à fé cristã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pois interrompe um processo divinamente planejado.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maternidade é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sagrada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exigindo cuidado, proteção e amor.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4" name="Imagem 3" descr="Uma imagem contendo pessoa, no interior, olhando, segurando&#10;&#10;O conteúdo gerado por IA pode estar incorreto.">
            <a:extLst>
              <a:ext uri="{FF2B5EF4-FFF2-40B4-BE49-F238E27FC236}">
                <a16:creationId xmlns:a16="http://schemas.microsoft.com/office/drawing/2014/main" id="{FC0F32DE-DB7B-D776-F7E6-B7672B651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65" y="-6"/>
            <a:ext cx="3857624" cy="6857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3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C66ADF-4DCA-F91F-9E7D-DB014B73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2" y="-94951"/>
            <a:ext cx="5251316" cy="1807305"/>
          </a:xfrm>
        </p:spPr>
        <p:txBody>
          <a:bodyPr>
            <a:normAutofit/>
          </a:bodyPr>
          <a:lstStyle/>
          <a:p>
            <a:r>
              <a:rPr lang="pt-BR" dirty="0"/>
              <a:t>Curiosidades da Formação Humana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E4D12-255E-8F8C-4150-66FF3820B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65" y="1715071"/>
            <a:ext cx="6373657" cy="46487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2600" b="1" dirty="0">
                <a:ea typeface="+mn-lt"/>
                <a:cs typeface="+mn-lt"/>
              </a:rPr>
              <a:t>Primeiro trimestre:</a:t>
            </a:r>
            <a:r>
              <a:rPr lang="pt-BR" sz="2600" dirty="0">
                <a:ea typeface="+mn-lt"/>
                <a:cs typeface="+mn-lt"/>
              </a:rPr>
              <a:t> Formação do coração, cérebro e órgãos principais.</a:t>
            </a:r>
            <a:endParaRPr lang="pt-BR" sz="2600" dirty="0"/>
          </a:p>
          <a:p>
            <a:pPr>
              <a:buFont typeface="Arial"/>
              <a:buChar char="•"/>
            </a:pPr>
            <a:endParaRPr lang="pt-BR" sz="2600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600" b="1" dirty="0">
                <a:ea typeface="+mn-lt"/>
                <a:cs typeface="+mn-lt"/>
              </a:rPr>
              <a:t>Segundo trimestre:</a:t>
            </a:r>
            <a:r>
              <a:rPr lang="pt-BR" sz="2600" dirty="0">
                <a:ea typeface="+mn-lt"/>
                <a:cs typeface="+mn-lt"/>
              </a:rPr>
              <a:t> Desenvolvimento sensorial, movimentos, respostas emocionais.</a:t>
            </a:r>
            <a:endParaRPr lang="pt-BR" sz="2600" dirty="0"/>
          </a:p>
          <a:p>
            <a:pPr>
              <a:buFont typeface="Arial"/>
              <a:buChar char="•"/>
            </a:pPr>
            <a:endParaRPr lang="pt-BR" sz="2600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600" b="1" dirty="0">
                <a:ea typeface="+mn-lt"/>
                <a:cs typeface="+mn-lt"/>
              </a:rPr>
              <a:t>Terceiro trimestre:</a:t>
            </a:r>
            <a:r>
              <a:rPr lang="pt-BR" sz="2600" dirty="0">
                <a:ea typeface="+mn-lt"/>
                <a:cs typeface="+mn-lt"/>
              </a:rPr>
              <a:t> Crescimento, amadurecimento cerebral, início da memória e aprendizagem.</a:t>
            </a:r>
            <a:endParaRPr lang="pt-BR" sz="2600" dirty="0"/>
          </a:p>
          <a:p>
            <a:pPr marL="0" indent="0">
              <a:buNone/>
            </a:pPr>
            <a:r>
              <a:rPr lang="pt-BR" sz="2600" dirty="0">
                <a:ea typeface="+mn-lt"/>
                <a:cs typeface="+mn-lt"/>
              </a:rPr>
              <a:t>Bíblia: Jeremias 1:5 – Deus conhece cada indivíduo ainda no ventre.</a:t>
            </a:r>
            <a:endParaRPr lang="pt-BR" sz="2600" dirty="0"/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E60E788D-F5A4-F428-0D88-8625A58C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0" r="3654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21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80D86F-123B-D69F-4209-0D243351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Texto Áureo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0831D61D-12A6-016F-A0C1-F90E5DAF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595726"/>
            <a:ext cx="5666547" cy="566654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A96B4-E08F-F6D7-C085-886C189C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3" y="1679155"/>
            <a:ext cx="6398058" cy="4035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  <a:ea typeface="+mn-lt"/>
                <a:cs typeface="+mn-lt"/>
              </a:rPr>
              <a:t>“Eu te louvarei, porque de um modo terrível  e tão maravilhoso fui formado; maravilhosas são as tuas obras, e a minha alma o sabe muito bem.”</a:t>
            </a:r>
            <a:endParaRPr lang="pt-BR" sz="4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4400" err="1">
                <a:solidFill>
                  <a:schemeClr val="bg1"/>
                </a:solidFill>
              </a:rPr>
              <a:t>Sslmo</a:t>
            </a:r>
            <a:r>
              <a:rPr lang="pt-BR" sz="4400" dirty="0">
                <a:solidFill>
                  <a:schemeClr val="bg1"/>
                </a:solidFill>
              </a:rPr>
              <a:t> 139.14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2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A7E8921-5B37-D868-9956-9EAE4535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24" r="9089" b="1675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09D366-7C1B-1922-8D1D-571F9E5A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Tópico II – O Corpo e a Glória de Deus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776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6A5C37-3392-C89D-0B3B-ACCC5BC4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-359433"/>
            <a:ext cx="5334197" cy="1708242"/>
          </a:xfrm>
        </p:spPr>
        <p:txBody>
          <a:bodyPr anchor="ctr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1. O Divino Tecelão 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11F69-5276-1404-47FA-7547A62C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19" y="1492584"/>
            <a:ext cx="6743178" cy="5135684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Cada célula, tecido e órgão é uma obra do </a:t>
            </a:r>
            <a:r>
              <a:rPr lang="pt-BR" b="1" dirty="0">
                <a:ea typeface="+mn-lt"/>
                <a:cs typeface="+mn-lt"/>
              </a:rPr>
              <a:t>Divino Tecelão</a:t>
            </a:r>
            <a:r>
              <a:rPr lang="pt-BR" dirty="0">
                <a:ea typeface="+mn-lt"/>
                <a:cs typeface="+mn-lt"/>
              </a:rPr>
              <a:t>, coordenada de forma precisa e harmoniosa.</a:t>
            </a:r>
            <a:endParaRPr lang="pt-BR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Estudos embriológicos mostram:</a:t>
            </a:r>
            <a:endParaRPr lang="pt-BR" b="1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Formação do embrião de 3 camadas celulares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Diferenciação de células-tronco em órgãos especializados</a:t>
            </a:r>
            <a:endParaRPr lang="pt-BR"/>
          </a:p>
          <a:p>
            <a:pPr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Teologia ensina: </a:t>
            </a:r>
            <a:r>
              <a:rPr lang="pt-BR" b="1" dirty="0">
                <a:ea typeface="+mn-lt"/>
                <a:cs typeface="+mn-lt"/>
              </a:rPr>
              <a:t>a complexidade da criação revela a sabedoria e poder de Deus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Uma imagem contendo comida, rosa&#10;&#10;O conteúdo gerado por IA pode estar incorreto.">
            <a:extLst>
              <a:ext uri="{FF2B5EF4-FFF2-40B4-BE49-F238E27FC236}">
                <a16:creationId xmlns:a16="http://schemas.microsoft.com/office/drawing/2014/main" id="{93EAD024-DBA5-7CE4-5EFB-65DDD88B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30" r="2312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700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4CD00-96C8-1752-C5B5-B258E95BC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vertebrado, crustáceo&#10;&#10;O conteúdo gerado por IA pode estar incorreto.">
            <a:extLst>
              <a:ext uri="{FF2B5EF4-FFF2-40B4-BE49-F238E27FC236}">
                <a16:creationId xmlns:a16="http://schemas.microsoft.com/office/drawing/2014/main" id="{FBBCE9EE-9426-4AC8-9E1F-D051DE32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43" r="12682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9FDA1A-F388-6D8D-4137-25D8B638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940" y="-255673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1. O Divino Tecelão 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41EEE-4C16-6EB9-12C0-BCD654AB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78" y="1952445"/>
            <a:ext cx="6526924" cy="44889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Após a fecundação, o zigoto se divide e forma </a:t>
            </a:r>
            <a:r>
              <a:rPr lang="pt-BR" b="1" dirty="0">
                <a:ea typeface="+mn-lt"/>
                <a:cs typeface="+mn-lt"/>
              </a:rPr>
              <a:t>três camadas germinativas</a:t>
            </a:r>
            <a:r>
              <a:rPr lang="pt-BR" dirty="0">
                <a:ea typeface="+mn-lt"/>
                <a:cs typeface="+mn-lt"/>
              </a:rPr>
              <a:t>: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Ectoderma</a:t>
            </a:r>
            <a:r>
              <a:rPr lang="pt-BR" dirty="0">
                <a:ea typeface="+mn-lt"/>
                <a:cs typeface="+mn-lt"/>
              </a:rPr>
              <a:t> – origina pele, cabelos, unhas, olhos, sistema nervoso central e periférico.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Mesoderma</a:t>
            </a:r>
            <a:r>
              <a:rPr lang="pt-BR" dirty="0">
                <a:ea typeface="+mn-lt"/>
                <a:cs typeface="+mn-lt"/>
              </a:rPr>
              <a:t> – origina ossos, músculos, coração, vasos sanguíneos, rins e sistema reprodutivo.</a:t>
            </a:r>
            <a:endParaRPr lang="pt-BR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Endoderma</a:t>
            </a:r>
            <a:r>
              <a:rPr lang="pt-BR" dirty="0">
                <a:ea typeface="+mn-lt"/>
                <a:cs typeface="+mn-lt"/>
              </a:rPr>
              <a:t> – origina pulmões, fígado, pâncreas e trato digestivo.</a:t>
            </a:r>
            <a:endParaRPr lang="pt-BR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Cada camada germinativa é coordenada de forma </a:t>
            </a:r>
            <a:r>
              <a:rPr lang="pt-BR" b="1" dirty="0">
                <a:ea typeface="+mn-lt"/>
                <a:cs typeface="+mn-lt"/>
              </a:rPr>
              <a:t>precisa e temporizada</a:t>
            </a:r>
            <a:r>
              <a:rPr lang="pt-BR" dirty="0">
                <a:ea typeface="+mn-lt"/>
                <a:cs typeface="+mn-lt"/>
              </a:rPr>
              <a:t>, demonstrando que a criação é </a:t>
            </a:r>
            <a:r>
              <a:rPr lang="pt-BR" b="1" dirty="0">
                <a:ea typeface="+mn-lt"/>
                <a:cs typeface="+mn-lt"/>
              </a:rPr>
              <a:t>intencional e harmoniosa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sz="1700"/>
          </a:p>
          <a:p>
            <a:pPr marL="0" indent="0">
              <a:buNone/>
            </a:pPr>
            <a:endParaRPr lang="pt-BR" sz="1700"/>
          </a:p>
        </p:txBody>
      </p:sp>
    </p:spTree>
    <p:extLst>
      <p:ext uri="{BB962C8B-B14F-4D97-AF65-F5344CB8AC3E}">
        <p14:creationId xmlns:p14="http://schemas.microsoft.com/office/powerpoint/2010/main" val="1460087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CFBB66-494B-0840-564E-8C6DEA6004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rcRect l="445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440D72-4758-64EF-5226-E9E52A11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  <a:ea typeface="+mj-lt"/>
                <a:cs typeface="+mj-lt"/>
              </a:rPr>
              <a:t>2. Entendimento e Louvor</a:t>
            </a:r>
            <a:endParaRPr lang="pt-BR" sz="4100">
              <a:solidFill>
                <a:srgbClr val="FFFFFF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B58AF9-2E33-D199-F158-E769C4409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950778"/>
            <a:ext cx="6906491" cy="558561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Compreender a formação humana leva ao louvor e gratidão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Sl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139:4).</a:t>
            </a:r>
            <a:endParaRPr lang="pt-BR" sz="3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Aqueles que ignoram a obra divina buscam respostas em teorias e enganos (</a:t>
            </a:r>
            <a:r>
              <a:rPr lang="pt-BR" sz="3000" b="1" err="1">
                <a:solidFill>
                  <a:srgbClr val="FFFFFF"/>
                </a:solidFill>
                <a:ea typeface="+mn-lt"/>
                <a:cs typeface="+mn-lt"/>
              </a:rPr>
              <a:t>Rm</a:t>
            </a: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 1:18-32).</a:t>
            </a:r>
            <a:endParaRPr lang="pt-BR" sz="3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3000" b="1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Características:</a:t>
            </a:r>
            <a:endParaRPr lang="pt-BR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Quem entende a obra do Criador: gratidão, adoração, cuidado com o corpo</a:t>
            </a:r>
            <a:endParaRPr lang="pt-BR" sz="3000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rgbClr val="FFFFFF"/>
                </a:solidFill>
                <a:ea typeface="+mn-lt"/>
                <a:cs typeface="+mn-lt"/>
              </a:rPr>
              <a:t>Quem ignora: idolatria, vazio, busca incessante de prazer e vaidade</a:t>
            </a:r>
            <a:endParaRPr lang="pt-BR" sz="3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03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748687E-4305-350D-52A5-A20A87C1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-2" b="1572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30E936-7D6D-1B82-8191-678D31FB4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3. O Perigo dos Extremos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DDDFD887-1F6A-B25F-0285-5FDA31FB35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96152"/>
              </p:ext>
            </p:extLst>
          </p:nvPr>
        </p:nvGraphicFramePr>
        <p:xfrm>
          <a:off x="119332" y="1293664"/>
          <a:ext cx="11953335" cy="555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937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57A82D-3B9C-B458-D79B-29D09E0C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Maniqueísmo: corpo mau, espírito bom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E3A2714F-F7DB-B801-D3D0-852BEAA8F3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33677"/>
              </p:ext>
            </p:extLst>
          </p:nvPr>
        </p:nvGraphicFramePr>
        <p:xfrm>
          <a:off x="4042411" y="17194"/>
          <a:ext cx="7975172" cy="726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695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AE8F73-7567-9327-45B8-416FCB7D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200">
                <a:solidFill>
                  <a:schemeClr val="bg1"/>
                </a:solidFill>
                <a:ea typeface="+mj-lt"/>
                <a:cs typeface="+mj-lt"/>
              </a:rPr>
              <a:t>Platonismo e Gnosticismo: desvalorização do corpo</a:t>
            </a:r>
            <a:endParaRPr lang="pt-BR" sz="32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173E0D3C-B99A-40F6-76DE-F9650D40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57771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5887B5-A14F-254C-9FD5-10DBD3F6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30" y="2139230"/>
            <a:ext cx="7620134" cy="357582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Platonismo: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valorizava a alma e desprezava o corpo, considerando-o prisão da alma.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Gnosticismo: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dizia que o mundo material e o corpo são maus; a salvação seria apenas espiritual.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1 Coríntios 6:19-20: o corpo é templo do Espírito Santo.</a:t>
            </a: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Colossenses 1:16: tudo, inclusive o corpo, foi criado por Deus e para Ele.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99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0DF104F-3F62-BF12-A413-0566940932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111"/>
          <a:stretch>
            <a:fillRect/>
          </a:stretch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5230D3-8532-EAA4-1E79-EC943A3C5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Culto ao belo na Grécia e Narcisismo moderno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6E3945-DCF9-C270-5B94-CAA1E3FF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78" y="2570672"/>
            <a:ext cx="6613188" cy="4302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Na Grécia antiga:</a:t>
            </a:r>
            <a:r>
              <a:rPr lang="pt-BR" dirty="0">
                <a:ea typeface="+mn-lt"/>
                <a:cs typeface="+mn-lt"/>
              </a:rPr>
              <a:t> valorização exagerada da beleza física como símbolo de perfeição e status.</a:t>
            </a:r>
            <a:endParaRPr lang="pt-BR" dirty="0"/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b="1" dirty="0">
                <a:ea typeface="+mn-lt"/>
                <a:cs typeface="+mn-lt"/>
              </a:rPr>
              <a:t>Hoje:</a:t>
            </a:r>
            <a:r>
              <a:rPr lang="pt-BR" dirty="0">
                <a:ea typeface="+mn-lt"/>
                <a:cs typeface="+mn-lt"/>
              </a:rPr>
              <a:t> o </a:t>
            </a:r>
            <a:r>
              <a:rPr lang="pt-BR" b="1" dirty="0">
                <a:ea typeface="+mn-lt"/>
                <a:cs typeface="+mn-lt"/>
              </a:rPr>
              <a:t>narcisismo moderno</a:t>
            </a:r>
            <a:r>
              <a:rPr lang="pt-BR" dirty="0">
                <a:ea typeface="+mn-lt"/>
                <a:cs typeface="+mn-lt"/>
              </a:rPr>
              <a:t> se manifesta em:</a:t>
            </a: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Obsessão por selfies, aparência e procedimentos estéticos artificiais.</a:t>
            </a:r>
            <a:endParaRPr lang="pt-BR" dirty="0"/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Busca de aprovação social através de redes sociais, likes e comentários.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906457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2CC19EF-913D-44B0-63BD-19FC57DB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5624118" cy="32845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Tópico III – O Corpo é a Coletividade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8356B8-F57D-2597-FB58-CE0E0F002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98" r="2" b="14503"/>
          <a:stretch>
            <a:fillRect/>
          </a:stretch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31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C4D653-0459-970C-9626-633A735B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1. A Prática Relacional</a:t>
            </a:r>
            <a:endParaRPr lang="pt-BR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E3AFFE-66E5-461F-F411-5A06D855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28" y="2599730"/>
            <a:ext cx="6155776" cy="40682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Deus nos criou para </a:t>
            </a:r>
            <a:r>
              <a:rPr lang="pt-BR" b="1" dirty="0">
                <a:ea typeface="+mn-lt"/>
                <a:cs typeface="+mn-lt"/>
              </a:rPr>
              <a:t>vivermos em sociedade</a:t>
            </a:r>
            <a:r>
              <a:rPr lang="pt-BR" dirty="0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Gn</a:t>
            </a:r>
            <a:r>
              <a:rPr lang="pt-BR" dirty="0">
                <a:ea typeface="+mn-lt"/>
                <a:cs typeface="+mn-lt"/>
              </a:rPr>
              <a:t> 1:28).</a:t>
            </a:r>
            <a:endParaRPr lang="pt-BR" dirty="0"/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Religião e fé se manifestam na prática relacional (</a:t>
            </a:r>
            <a:r>
              <a:rPr lang="pt-BR" err="1">
                <a:ea typeface="+mn-lt"/>
                <a:cs typeface="+mn-lt"/>
              </a:rPr>
              <a:t>Tg</a:t>
            </a:r>
            <a:r>
              <a:rPr lang="pt-BR" dirty="0">
                <a:ea typeface="+mn-lt"/>
                <a:cs typeface="+mn-lt"/>
              </a:rPr>
              <a:t> 1:27; </a:t>
            </a:r>
            <a:r>
              <a:rPr lang="pt-BR" err="1">
                <a:ea typeface="+mn-lt"/>
                <a:cs typeface="+mn-lt"/>
              </a:rPr>
              <a:t>Tg</a:t>
            </a:r>
            <a:r>
              <a:rPr lang="pt-BR" dirty="0">
                <a:ea typeface="+mn-lt"/>
                <a:cs typeface="+mn-lt"/>
              </a:rPr>
              <a:t> 2:14-18).</a:t>
            </a:r>
            <a:endParaRPr lang="pt-BR" dirty="0"/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ea typeface="+mn-lt"/>
                <a:cs typeface="+mn-lt"/>
              </a:rPr>
              <a:t>Tecnologia pode prejudicar relações humanas, gerando isolamento, ansiedade e depressão.</a:t>
            </a:r>
            <a:endParaRPr lang="pt-BR" dirty="0"/>
          </a:p>
          <a:p>
            <a:pPr marL="0" indent="0">
              <a:buNone/>
            </a:pPr>
            <a:endParaRPr lang="pt-BR" sz="1900"/>
          </a:p>
        </p:txBody>
      </p:sp>
      <p:pic>
        <p:nvPicPr>
          <p:cNvPr id="4" name="Imagem 3" descr="Uma imagem contendo pessoa, no interior, homem, pessoas&#10;&#10;O conteúdo gerado por IA pode estar incorreto.">
            <a:extLst>
              <a:ext uri="{FF2B5EF4-FFF2-40B4-BE49-F238E27FC236}">
                <a16:creationId xmlns:a16="http://schemas.microsoft.com/office/drawing/2014/main" id="{D614D1CC-7809-FEFD-61F9-F18C1A6C4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299"/>
          <a:stretch>
            <a:fillRect/>
          </a:stretch>
        </p:blipFill>
        <p:spPr>
          <a:xfrm>
            <a:off x="6102456" y="10"/>
            <a:ext cx="686439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325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9B3156-EB17-0272-7CC0-092C9FA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75" y="-393999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Introdução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CB706B-057E-FF32-00DB-99EB77F8F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89" y="1138645"/>
            <a:ext cx="7287883" cy="53793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A tentativa desenfreada de explicar a existência humana</a:t>
            </a:r>
          </a:p>
          <a:p>
            <a:pPr marL="0" indent="0">
              <a:buNone/>
            </a:pPr>
            <a:endParaRPr lang="pt-BR" sz="3000" b="1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Racionalismo: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 corrente filosófica inaugurada por pensadores como Descartes, que destaca a razão como principal fonte de conhecimento. Contribuiu para a crítica ao obscurantismo e a busca por clareza, mas não consegue oferecer respostas ao sentido último da vida.</a:t>
            </a: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82624D71-C724-4018-AB71-EF35D954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11568"/>
            <a:ext cx="4562263" cy="68348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00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762EF-997A-9034-7A92-34FDA22F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D12DA9-68AD-E509-9FE6-6B546891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89" y="365185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1. A Prática Relacional</a:t>
            </a:r>
            <a:endParaRPr lang="pt-B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ED26E8FC-C837-B781-35F1-F0FDA5CF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1" r="11637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66114C-ED7C-01F3-E209-666F0C99C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59" y="1960452"/>
            <a:ext cx="4557622" cy="42879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Família: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primeira esfera de relacionamento, onde aprendemos amor, perdão e cooperação.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Igreja: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comunidade espiritual para crescimento, discipulado e serviço.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Sociedade: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interação ética e cidadania, refletindo valores cristãos.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3987FD-A6C0-ACF8-CE5E-793262CC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75" r="7635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181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1F85DF-B60F-C3DE-B1DB-82EE9C17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635A87-6EA4-1BD9-B5D1-D1274C9B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1. A Prática Relacional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F5CC07-AEAF-A49E-7BA3-14AF207A0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63" y="2101928"/>
            <a:ext cx="6942825" cy="44879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Tiago 1:27 ensina que a verdadeira religião inclui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cuidar de viúvas e órfãos e se manter livre do pecado do mundo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Tiago 2:14-18 mostra que fé sem ações é </a:t>
            </a:r>
            <a:r>
              <a:rPr lang="pt-BR" sz="3000" b="1" dirty="0">
                <a:solidFill>
                  <a:schemeClr val="bg1"/>
                </a:solidFill>
                <a:ea typeface="+mn-lt"/>
                <a:cs typeface="+mn-lt"/>
              </a:rPr>
              <a:t>morta</a:t>
            </a: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; o relacionamento com o próximo evidencia nossa fé.</a:t>
            </a:r>
            <a:endParaRPr lang="pt-B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000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  <a:ea typeface="+mn-lt"/>
                <a:cs typeface="+mn-lt"/>
              </a:rPr>
              <a:t>A prática da fé envolve presença, ajuda, empatia e participação ativa na vida dos outros.</a:t>
            </a:r>
            <a:r>
              <a:rPr lang="pt-BR" sz="3000" dirty="0">
                <a:solidFill>
                  <a:schemeClr val="bg1"/>
                </a:solidFill>
              </a:rPr>
              <a:t>               </a:t>
            </a:r>
            <a:r>
              <a:rPr lang="pt-BR" sz="2000" dirty="0">
                <a:solidFill>
                  <a:schemeClr val="bg1"/>
                </a:solidFill>
              </a:rPr>
              <a:t>                                                                                       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631BCF-8393-0B64-E3A4-47FFFD880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727" y="24320"/>
            <a:ext cx="4562263" cy="680934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188D9B-1674-419B-A379-D1632A7EC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29053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443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FD99B5B9-40F9-4953-A9A0-3EF068BC4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5C75F1C-FC4D-4122-B1CA-4649CD082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685800"/>
            <a:ext cx="680483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AC992-F8C5-6B44-AA6F-DA5EECF3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20" y="1095152"/>
            <a:ext cx="5943599" cy="1181884"/>
          </a:xfrm>
        </p:spPr>
        <p:txBody>
          <a:bodyPr anchor="b">
            <a:normAutofit/>
          </a:bodyPr>
          <a:lstStyle/>
          <a:p>
            <a:pPr algn="ctr"/>
            <a:r>
              <a:rPr lang="pt-BR" sz="3200">
                <a:solidFill>
                  <a:schemeClr val="bg1">
                    <a:alpha val="60000"/>
                  </a:schemeClr>
                </a:solidFill>
                <a:ea typeface="+mj-lt"/>
                <a:cs typeface="+mj-lt"/>
              </a:rPr>
              <a:t>2. A Prática Congregacional</a:t>
            </a:r>
            <a:endParaRPr lang="pt-BR" sz="320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1A1A9B-3014-341E-C10F-CC962427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420" y="2563907"/>
            <a:ext cx="6087372" cy="32076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O corpo é fundamental no culto e adoração a Deus.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Hebreus 10:24-25 – importância da presença física na comunidade.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Distanciamento prejudica o crescimento espiritual;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Ef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4:1-3 e 1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Ts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5:11-15 ensinam cooperação e edificação mútua.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4" name="Imagem 3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51DEB3F1-4682-4EF4-4480-F2CDF61CE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81" r="4" b="4"/>
          <a:stretch>
            <a:fillRect/>
          </a:stretch>
        </p:blipFill>
        <p:spPr>
          <a:xfrm>
            <a:off x="8171120" y="10"/>
            <a:ext cx="4020880" cy="342899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492A8DB-0102-E5C0-3A73-074467427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20" b="17120"/>
          <a:stretch>
            <a:fillRect/>
          </a:stretch>
        </p:blipFill>
        <p:spPr>
          <a:xfrm>
            <a:off x="8171120" y="3428998"/>
            <a:ext cx="40208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48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49C47-5753-573A-B329-E750E4630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" y="0"/>
            <a:ext cx="7525153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45C058-34A5-4884-D880-B6023EA9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2" y="278329"/>
            <a:ext cx="7805972" cy="1713538"/>
          </a:xfrm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2. A Prática Congregacional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77331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32AC7F-94E0-769C-B9B7-292D881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3" y="1415626"/>
            <a:ext cx="7374659" cy="427250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Quem se afasta da igreja pode perder:</a:t>
            </a: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Comunhão espiritual.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Crescimento na fé.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Apoio emocional e relacional.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ea typeface="+mn-lt"/>
              <a:cs typeface="+mn-lt"/>
            </a:endParaRPr>
          </a:p>
          <a:p>
            <a:pPr marL="0" indent="0">
              <a:buFont typeface="Arial"/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Efésios 4:1-3 ensina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unidade, humildade e paciência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dentro da comunidade.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1 Tessalonicenses 5:11-15 reforça que devemos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edificar uns aos outros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, lembrando que cada corpo importa no crescimento coletivo.</a:t>
            </a:r>
          </a:p>
          <a:p>
            <a:pPr>
              <a:buFont typeface="Arial"/>
              <a:buChar char="•"/>
            </a:pPr>
            <a:endParaRPr lang="pt-BR" sz="2000">
              <a:solidFill>
                <a:schemeClr val="bg1"/>
              </a:solidFill>
            </a:endParaRPr>
          </a:p>
        </p:txBody>
      </p:sp>
      <p:pic>
        <p:nvPicPr>
          <p:cNvPr id="4" name="Imagem 3" descr="Uma imagem contendo homem, em pé, olhando, segurando&#10;&#10;O conteúdo gerado por IA pode estar incorreto.">
            <a:extLst>
              <a:ext uri="{FF2B5EF4-FFF2-40B4-BE49-F238E27FC236}">
                <a16:creationId xmlns:a16="http://schemas.microsoft.com/office/drawing/2014/main" id="{1CBAE0FB-13EC-72E4-6657-F008C5B8EE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08" r="-2" b="530"/>
          <a:stretch>
            <a:fillRect/>
          </a:stretch>
        </p:blipFill>
        <p:spPr>
          <a:xfrm>
            <a:off x="7525166" y="10"/>
            <a:ext cx="46668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5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795BA-704E-6576-49FB-0909CA27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DEE991-9A10-E677-62DF-C8E31200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451" y="-1556"/>
            <a:ext cx="4414848" cy="1716255"/>
          </a:xfrm>
        </p:spPr>
        <p:txBody>
          <a:bodyPr anchor="b">
            <a:normAutofit/>
          </a:bodyPr>
          <a:lstStyle/>
          <a:p>
            <a:r>
              <a:rPr lang="pt-BR" sz="5200">
                <a:ea typeface="+mj-lt"/>
                <a:cs typeface="+mj-lt"/>
              </a:rPr>
              <a:t>2. A Prática Congregacional</a:t>
            </a:r>
            <a:endParaRPr lang="pt-BR" sz="5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de madeira, edifício, mesa, lado&#10;&#10;O conteúdo gerado por IA pode estar incorreto.">
            <a:extLst>
              <a:ext uri="{FF2B5EF4-FFF2-40B4-BE49-F238E27FC236}">
                <a16:creationId xmlns:a16="http://schemas.microsoft.com/office/drawing/2014/main" id="{F6156DD1-A9DA-5642-3D03-07AC916E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90" r="7282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B57BAD-595E-6048-B6A6-020FB88D8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4357" y="2085206"/>
            <a:ext cx="5886834" cy="44724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O corpo deve participar não apenas de forma passiva, mas </a:t>
            </a:r>
            <a:r>
              <a:rPr lang="pt-BR" b="1" dirty="0">
                <a:ea typeface="+mn-lt"/>
                <a:cs typeface="+mn-lt"/>
              </a:rPr>
              <a:t>ativa</a:t>
            </a:r>
            <a:r>
              <a:rPr lang="pt-BR" dirty="0">
                <a:ea typeface="+mn-lt"/>
                <a:cs typeface="+mn-lt"/>
              </a:rPr>
              <a:t>, ajudando:</a:t>
            </a:r>
          </a:p>
          <a:p>
            <a:pPr marL="457200" indent="-457200"/>
            <a:r>
              <a:rPr lang="pt-BR" b="1" dirty="0">
                <a:ea typeface="+mn-lt"/>
                <a:cs typeface="+mn-lt"/>
              </a:rPr>
              <a:t> na organização, ensino, serviço e louvor.</a:t>
            </a:r>
            <a:endParaRPr lang="pt-BR" b="1" dirty="0"/>
          </a:p>
          <a:p>
            <a:pPr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prática congregacional mostra que </a:t>
            </a:r>
            <a:r>
              <a:rPr lang="pt-BR" b="1" dirty="0">
                <a:ea typeface="+mn-lt"/>
                <a:cs typeface="+mn-lt"/>
              </a:rPr>
              <a:t>a presença física fortalece vínculos espirituais</a:t>
            </a:r>
            <a:r>
              <a:rPr lang="pt-BR" dirty="0">
                <a:ea typeface="+mn-lt"/>
                <a:cs typeface="+mn-lt"/>
              </a:rPr>
              <a:t> e evidencia o corpo como elemento coletivo da obra de Deus.</a:t>
            </a:r>
          </a:p>
          <a:p>
            <a:pPr marL="0" indent="0">
              <a:buNone/>
            </a:pPr>
            <a:endParaRPr lang="pt-BR" sz="2000">
              <a:solidFill>
                <a:schemeClr val="tx1">
                  <a:alpha val="80000"/>
                </a:schemeClr>
              </a:solidFill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pt-BR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07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8FEADE-FB79-3B79-7831-0FB5DA88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3. Tecnologia e Culto</a:t>
            </a:r>
            <a:endParaRPr lang="pt-BR" sz="38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ACD6D-334F-F095-86CB-ACEBCF9B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66" y="1822929"/>
            <a:ext cx="6053002" cy="456785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A tecnologia deve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auxiliar, e não substituir, a adoração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O corpo precisa estar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ativo, presente e participativo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(2 Cr 7:1-4;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Sl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 27:4).</a:t>
            </a:r>
            <a:endParaRPr lang="pt-BR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Deus requer que a presença corporal seja expressão de </a:t>
            </a:r>
            <a:r>
              <a:rPr lang="pt-BR" b="1" dirty="0">
                <a:solidFill>
                  <a:schemeClr val="bg1"/>
                </a:solidFill>
                <a:ea typeface="+mn-lt"/>
                <a:cs typeface="+mn-lt"/>
              </a:rPr>
              <a:t>respeito, entrega e louvor</a:t>
            </a:r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Imagem do Pin de história">
            <a:extLst>
              <a:ext uri="{FF2B5EF4-FFF2-40B4-BE49-F238E27FC236}">
                <a16:creationId xmlns:a16="http://schemas.microsoft.com/office/drawing/2014/main" id="{7556D106-52E4-66B5-1799-73E97D06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557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3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0E73D9-6543-65A8-9DE2-A1F869D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923CA4-3BD0-1C0A-222C-B8373CEC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3. Tecnologia e Culto</a:t>
            </a:r>
            <a:endParaRPr lang="pt-BR" sz="54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A7D70D08-EA3D-8748-9554-817C9FEC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2" r="-1" b="-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4418C-B042-71DB-5C18-9813CF62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196" y="2605983"/>
            <a:ext cx="6653676" cy="35845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Deus requer que a presença corporal seja:</a:t>
            </a:r>
            <a:endParaRPr lang="pt-BR" dirty="0"/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Expressão de respeito:</a:t>
            </a:r>
            <a:r>
              <a:rPr lang="pt-BR" dirty="0">
                <a:ea typeface="+mn-lt"/>
                <a:cs typeface="+mn-lt"/>
              </a:rPr>
              <a:t> valorizar a obra de Deus em nós e na comunidade.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Entrega total:</a:t>
            </a:r>
            <a:r>
              <a:rPr lang="pt-BR" dirty="0">
                <a:ea typeface="+mn-lt"/>
                <a:cs typeface="+mn-lt"/>
              </a:rPr>
              <a:t> corpo, mente e espírito participando do culto.</a:t>
            </a:r>
            <a:endParaRPr lang="pt-BR" dirty="0"/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Louvor genuíno:</a:t>
            </a:r>
            <a:r>
              <a:rPr lang="pt-BR" dirty="0">
                <a:ea typeface="+mn-lt"/>
                <a:cs typeface="+mn-lt"/>
              </a:rPr>
              <a:t> não apenas mental ou emocional, mas também visível e ativa.</a:t>
            </a:r>
          </a:p>
          <a:p>
            <a:pPr>
              <a:buFont typeface="Arial"/>
              <a:buChar char="•"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111964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481D3-60F6-EF04-8552-E76F5CAA2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91662-431A-46EA-88E2-385C12B3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578" y="-511894"/>
            <a:ext cx="5251316" cy="1807305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Introdução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277AD-DC42-585D-09CE-76A240ED0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622391"/>
            <a:ext cx="6574941" cy="55977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b="1" dirty="0">
                <a:ea typeface="+mn-lt"/>
                <a:cs typeface="+mn-lt"/>
              </a:rPr>
              <a:t>A tentativa desenfreada de explicar a existência humana</a:t>
            </a:r>
          </a:p>
          <a:p>
            <a:pPr marL="0" indent="0">
              <a:buNone/>
            </a:pPr>
            <a:endParaRPr lang="pt-BR" b="1" dirty="0">
              <a:ea typeface="+mn-lt"/>
              <a:cs typeface="+mn-lt"/>
            </a:endParaRPr>
          </a:p>
          <a:p>
            <a:pPr>
              <a:buNone/>
            </a:pPr>
            <a:r>
              <a:rPr lang="pt-BR" b="1" dirty="0">
                <a:ea typeface="+mn-lt"/>
                <a:cs typeface="+mn-lt"/>
              </a:rPr>
              <a:t>Cientificismo:</a:t>
            </a:r>
            <a:r>
              <a:rPr lang="pt-BR" dirty="0">
                <a:ea typeface="+mn-lt"/>
                <a:cs typeface="+mn-lt"/>
              </a:rPr>
              <a:t> visão que </a:t>
            </a:r>
            <a:r>
              <a:rPr lang="pt-BR" err="1">
                <a:ea typeface="+mn-lt"/>
                <a:cs typeface="+mn-lt"/>
              </a:rPr>
              <a:t>absolutiza</a:t>
            </a:r>
            <a:r>
              <a:rPr lang="pt-BR" dirty="0">
                <a:ea typeface="+mn-lt"/>
                <a:cs typeface="+mn-lt"/>
              </a:rPr>
              <a:t> o método científico como a única via de acesso à verdade. Embora produza avanços notáveis, reduz a realidade humana ao que é mensurável, deixando de lado a dimensão espiritual e moral.</a:t>
            </a:r>
            <a:endParaRPr lang="pt-BR" dirty="0"/>
          </a:p>
          <a:p>
            <a:pPr>
              <a:buNone/>
            </a:pPr>
            <a:r>
              <a:rPr lang="pt-BR" dirty="0">
                <a:ea typeface="+mn-lt"/>
                <a:cs typeface="+mn-lt"/>
              </a:rPr>
              <a:t>Razão e ciência são dádivas de Deus, mas sozinhas não alcançam as perguntas mais profundas da existência; somente a revelação bíblica ilumina plenamente quem somos e para que existimos.</a:t>
            </a:r>
            <a:endParaRPr lang="pt-BR" dirty="0"/>
          </a:p>
          <a:p>
            <a:pPr marL="0" indent="0">
              <a:buNone/>
            </a:pPr>
            <a:endParaRPr lang="pt-BR" sz="1700" b="1">
              <a:ea typeface="+mn-lt"/>
              <a:cs typeface="+mn-lt"/>
            </a:endParaRPr>
          </a:p>
          <a:p>
            <a:pPr marL="0" indent="0">
              <a:buNone/>
            </a:pPr>
            <a:endParaRPr lang="pt-BR" sz="1700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BEA8BB6C-45B0-9572-CBDA-B56E823A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56" r="2498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381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BEAAC-83F2-2418-82CD-9F9F6DD9F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B8E153-6D4C-9E77-F3E6-BCE669DB6F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5325" r="-2" b="4125"/>
          <a:stretch>
            <a:fillRect/>
          </a:stretch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7D3D03-283C-5743-0BCC-049ABBE8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Introdução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954EF0-77FC-9171-4CF6-6D1EA51C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6" y="1716578"/>
            <a:ext cx="5741054" cy="47479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A sociedade pós-moderna apresenta um homem </a:t>
            </a: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fragmentado, ansioso e desconectado de sua essência espiritual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pt-BR" dirty="0">
              <a:solidFill>
                <a:srgbClr val="FFFFFF"/>
              </a:solidFill>
            </a:endParaRPr>
          </a:p>
          <a:p>
            <a:pP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Pesquisas indicam aumento de depressão, solidão e sensação de vazio existencial.</a:t>
            </a:r>
          </a:p>
          <a:p>
            <a:pP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Apenas a </a:t>
            </a:r>
            <a:r>
              <a:rPr lang="pt-BR" b="1" dirty="0">
                <a:solidFill>
                  <a:srgbClr val="FFFFFF"/>
                </a:solidFill>
                <a:ea typeface="+mn-lt"/>
                <a:cs typeface="+mn-lt"/>
              </a:rPr>
              <a:t>revelação bíblica</a:t>
            </a:r>
            <a:r>
              <a:rPr lang="pt-BR" dirty="0">
                <a:solidFill>
                  <a:srgbClr val="FFFFFF"/>
                </a:solidFill>
                <a:ea typeface="+mn-lt"/>
                <a:cs typeface="+mn-lt"/>
              </a:rPr>
              <a:t> responde adequadamente às questões fundamentais sobre nossa constituição e existência.</a:t>
            </a:r>
          </a:p>
          <a:p>
            <a:pPr>
              <a:buNone/>
            </a:pPr>
            <a:endParaRPr lang="pt-BR" sz="2000" b="1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2000" b="1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pt-BR" sz="2000" b="1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pt-BR" sz="2000">
              <a:solidFill>
                <a:srgbClr val="FFFFFF"/>
              </a:solidFill>
            </a:endParaRPr>
          </a:p>
        </p:txBody>
      </p:sp>
      <p:pic>
        <p:nvPicPr>
          <p:cNvPr id="5" name="Imagem 4" descr="Imagem em preto e branco de pessoa olhando para a câmera&#10;&#10;O conteúdo gerado por IA pode estar incorreto.">
            <a:extLst>
              <a:ext uri="{FF2B5EF4-FFF2-40B4-BE49-F238E27FC236}">
                <a16:creationId xmlns:a16="http://schemas.microsoft.com/office/drawing/2014/main" id="{340DF6C5-48C6-821F-43A2-9EE33FB7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" r="-1" b="24088"/>
          <a:stretch>
            <a:fillRect/>
          </a:stretch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56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7918A-169D-291D-B18B-5AB7D5C2F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0B65D-CBC8-7187-DE38-5E0561BE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87971"/>
            <a:ext cx="5291663" cy="1628775"/>
          </a:xfrm>
        </p:spPr>
        <p:txBody>
          <a:bodyPr anchor="b"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A Bíblia como Fonte Suprema de Conhecimento</a:t>
            </a:r>
            <a:endParaRPr lang="pt-BR" sz="3700"/>
          </a:p>
        </p:txBody>
      </p:sp>
      <p:pic>
        <p:nvPicPr>
          <p:cNvPr id="4" name="Imagem 3" descr="Homem de terno e gravata na grama&#10;&#10;O conteúdo gerado por IA pode estar incorreto.">
            <a:extLst>
              <a:ext uri="{FF2B5EF4-FFF2-40B4-BE49-F238E27FC236}">
                <a16:creationId xmlns:a16="http://schemas.microsoft.com/office/drawing/2014/main" id="{30CD7A98-B351-0754-FC19-620E3797E6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107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304FFA-94EE-41FC-D602-143AD3F4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564" y="1306273"/>
            <a:ext cx="5823625" cy="42560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A Escritura revela o homem como </a:t>
            </a:r>
            <a:r>
              <a:rPr lang="pt-BR" b="1" dirty="0">
                <a:ea typeface="+mn-lt"/>
                <a:cs typeface="+mn-lt"/>
              </a:rPr>
              <a:t>corpo, alma e espírito</a:t>
            </a:r>
            <a:r>
              <a:rPr lang="pt-BR" dirty="0">
                <a:ea typeface="+mn-lt"/>
                <a:cs typeface="+mn-lt"/>
              </a:rPr>
              <a:t>, criado à imagem de Deus, com propósito definido para glorificá-Lo (</a:t>
            </a:r>
            <a:r>
              <a:rPr lang="pt-BR" err="1">
                <a:ea typeface="+mn-lt"/>
                <a:cs typeface="+mn-lt"/>
              </a:rPr>
              <a:t>Gn</a:t>
            </a:r>
            <a:r>
              <a:rPr lang="pt-BR" dirty="0">
                <a:ea typeface="+mn-lt"/>
                <a:cs typeface="+mn-lt"/>
              </a:rPr>
              <a:t> 1:26-28; </a:t>
            </a:r>
            <a:r>
              <a:rPr lang="pt-BR" err="1">
                <a:ea typeface="+mn-lt"/>
                <a:cs typeface="+mn-lt"/>
              </a:rPr>
              <a:t>Sl</a:t>
            </a:r>
            <a:r>
              <a:rPr lang="pt-BR" dirty="0">
                <a:ea typeface="+mn-lt"/>
                <a:cs typeface="+mn-lt"/>
              </a:rPr>
              <a:t> 139:13-16).</a:t>
            </a:r>
          </a:p>
          <a:p>
            <a:pPr marL="0" indent="0">
              <a:buNone/>
            </a:pPr>
            <a:endParaRPr lang="pt-B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dirty="0">
                <a:ea typeface="+mn-lt"/>
                <a:cs typeface="+mn-lt"/>
              </a:rPr>
              <a:t>Teólogos como </a:t>
            </a:r>
            <a:r>
              <a:rPr lang="pt-BR" b="1" dirty="0">
                <a:ea typeface="+mn-lt"/>
                <a:cs typeface="+mn-lt"/>
              </a:rPr>
              <a:t>John </a:t>
            </a:r>
            <a:r>
              <a:rPr lang="pt-BR" b="1" err="1">
                <a:ea typeface="+mn-lt"/>
                <a:cs typeface="+mn-lt"/>
              </a:rPr>
              <a:t>Stott</a:t>
            </a:r>
            <a:r>
              <a:rPr lang="pt-BR" dirty="0">
                <a:ea typeface="+mn-lt"/>
                <a:cs typeface="+mn-lt"/>
              </a:rPr>
              <a:t> e estudiosos contemporâneos da teologia bíblica reforçam que a ciência confirma, mas </a:t>
            </a:r>
            <a:r>
              <a:rPr lang="pt-BR" b="1" dirty="0">
                <a:ea typeface="+mn-lt"/>
                <a:cs typeface="+mn-lt"/>
              </a:rPr>
              <a:t>não substitui, o ensino bíblico sobre o valor e a origem do corpo humano</a:t>
            </a:r>
            <a:r>
              <a:rPr lang="pt-BR" dirty="0">
                <a:ea typeface="+mn-lt"/>
                <a:cs typeface="+mn-lt"/>
              </a:rPr>
              <a:t>.</a:t>
            </a:r>
          </a:p>
          <a:p>
            <a:pPr>
              <a:buNone/>
            </a:pPr>
            <a:endParaRPr lang="pt-BR" sz="1800" b="1">
              <a:ea typeface="+mn-lt"/>
              <a:cs typeface="+mn-lt"/>
            </a:endParaRPr>
          </a:p>
          <a:p>
            <a:pPr marL="0" indent="0">
              <a:buNone/>
            </a:pPr>
            <a:endParaRPr lang="pt-BR" sz="1800" b="1">
              <a:ea typeface="+mn-lt"/>
              <a:cs typeface="+mn-lt"/>
            </a:endParaRPr>
          </a:p>
          <a:p>
            <a:pPr marL="0" indent="0">
              <a:buNone/>
            </a:pPr>
            <a:endParaRPr lang="pt-BR" sz="1800" b="1"/>
          </a:p>
          <a:p>
            <a:pPr marL="0" indent="0">
              <a:buNone/>
            </a:pPr>
            <a:endParaRPr lang="pt-BR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4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fogo, embaçado, luz, estrela&#10;&#10;O conteúdo gerado por IA pode estar incorreto.">
            <a:extLst>
              <a:ext uri="{FF2B5EF4-FFF2-40B4-BE49-F238E27FC236}">
                <a16:creationId xmlns:a16="http://schemas.microsoft.com/office/drawing/2014/main" id="{44272BAD-33D4-F806-565C-FE07F254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4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2D93DD-4C58-8A15-64D9-A0DEFD9B2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Tópico I – A Maravilhosa Obra de Deus </a:t>
            </a:r>
          </a:p>
        </p:txBody>
      </p:sp>
    </p:spTree>
    <p:extLst>
      <p:ext uri="{BB962C8B-B14F-4D97-AF65-F5344CB8AC3E}">
        <p14:creationId xmlns:p14="http://schemas.microsoft.com/office/powerpoint/2010/main" val="420824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5B76D9F4-B939-EFAF-9271-BB3F14C1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2" r="-1" b="-1"/>
          <a:stretch>
            <a:fillRect/>
          </a:stretch>
        </p:blipFill>
        <p:spPr>
          <a:xfrm>
            <a:off x="-53196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F04E6-2AF7-3110-63F3-EC21ECFE1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941" y="152400"/>
            <a:ext cx="4485861" cy="1106556"/>
          </a:xfrm>
        </p:spPr>
        <p:txBody>
          <a:bodyPr anchor="b">
            <a:normAutofit/>
          </a:bodyPr>
          <a:lstStyle/>
          <a:p>
            <a:r>
              <a:rPr lang="pt-BR" sz="3200"/>
              <a:t>1. Do pó da terra</a:t>
            </a:r>
          </a:p>
          <a:p>
            <a:endParaRPr lang="pt-BR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2239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F85248-8376-FB05-3723-CA3D64907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99" y="829837"/>
            <a:ext cx="6283028" cy="587638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Em Hebraico, </a:t>
            </a:r>
            <a:r>
              <a:rPr lang="pt-BR" sz="2700" b="1" dirty="0">
                <a:ea typeface="+mn-lt"/>
                <a:cs typeface="+mn-lt"/>
              </a:rPr>
              <a:t>“Adam”</a:t>
            </a:r>
            <a:r>
              <a:rPr lang="pt-BR" sz="2700" dirty="0">
                <a:ea typeface="+mn-lt"/>
                <a:cs typeface="+mn-lt"/>
              </a:rPr>
              <a:t> significa homem; </a:t>
            </a:r>
            <a:r>
              <a:rPr lang="pt-BR" sz="2700" b="1" dirty="0">
                <a:ea typeface="+mn-lt"/>
                <a:cs typeface="+mn-lt"/>
              </a:rPr>
              <a:t>“</a:t>
            </a:r>
            <a:r>
              <a:rPr lang="pt-BR" sz="2700" b="1" err="1">
                <a:ea typeface="+mn-lt"/>
                <a:cs typeface="+mn-lt"/>
              </a:rPr>
              <a:t>Adamah</a:t>
            </a:r>
            <a:r>
              <a:rPr lang="pt-BR" sz="2700" b="1" dirty="0">
                <a:ea typeface="+mn-lt"/>
                <a:cs typeface="+mn-lt"/>
              </a:rPr>
              <a:t>”</a:t>
            </a:r>
            <a:r>
              <a:rPr lang="pt-BR" sz="2700" dirty="0">
                <a:ea typeface="+mn-lt"/>
                <a:cs typeface="+mn-lt"/>
              </a:rPr>
              <a:t> significa terra.</a:t>
            </a:r>
            <a:endParaRPr lang="pt-BR" sz="2700"/>
          </a:p>
          <a:p>
            <a:pPr>
              <a:buFont typeface="Arial"/>
              <a:buChar char="•"/>
            </a:pPr>
            <a:endParaRPr lang="pt-BR" sz="27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O homem foi formado do pó da terra, simbolizando humildade, origem material e dependência de Deus (</a:t>
            </a:r>
            <a:r>
              <a:rPr lang="pt-BR" sz="2700" err="1">
                <a:ea typeface="+mn-lt"/>
                <a:cs typeface="+mn-lt"/>
              </a:rPr>
              <a:t>Gn</a:t>
            </a:r>
            <a:r>
              <a:rPr lang="pt-BR" sz="2700" dirty="0">
                <a:ea typeface="+mn-lt"/>
                <a:cs typeface="+mn-lt"/>
              </a:rPr>
              <a:t> 2:7).</a:t>
            </a:r>
            <a:endParaRPr lang="pt-BR" sz="2700"/>
          </a:p>
          <a:p>
            <a:pPr>
              <a:buFont typeface="Arial"/>
              <a:buChar char="•"/>
            </a:pPr>
            <a:endParaRPr lang="pt-BR" sz="27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2700" dirty="0">
                <a:ea typeface="+mn-lt"/>
                <a:cs typeface="+mn-lt"/>
              </a:rPr>
              <a:t>Estudos anatômicos modernos mostram que </a:t>
            </a:r>
            <a:r>
              <a:rPr lang="pt-BR" sz="2700" b="1" dirty="0">
                <a:ea typeface="+mn-lt"/>
                <a:cs typeface="+mn-lt"/>
              </a:rPr>
              <a:t>cada célula do corpo humano é uma obra-prima de engenharia biológica</a:t>
            </a:r>
            <a:r>
              <a:rPr lang="pt-BR" sz="2700" dirty="0">
                <a:ea typeface="+mn-lt"/>
                <a:cs typeface="+mn-lt"/>
              </a:rPr>
              <a:t>, com bilhões de neurônios, fibras nervosas, órgãos complexos e sistemas interdependentes.</a:t>
            </a:r>
            <a:endParaRPr lang="pt-BR" sz="27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1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68DA66E-E698-0E47-8361-03D5756A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-145879"/>
            <a:ext cx="6781800" cy="1338696"/>
          </a:xfrm>
        </p:spPr>
        <p:txBody>
          <a:bodyPr>
            <a:normAutofit/>
          </a:bodyPr>
          <a:lstStyle/>
          <a:p>
            <a:r>
              <a:rPr lang="pt-BR" dirty="0">
                <a:ea typeface="+mj-lt"/>
                <a:cs typeface="+mj-lt"/>
              </a:rPr>
              <a:t>Do Pó da Terra</a:t>
            </a:r>
            <a:endParaRPr lang="pt-BR" dirty="0"/>
          </a:p>
        </p:txBody>
      </p:sp>
      <p:pic>
        <p:nvPicPr>
          <p:cNvPr id="4" name="Imagem 3" descr="Uma imagem contendo invertebrado, animal&#10;&#10;O conteúdo gerado por IA pode estar incorreto.">
            <a:extLst>
              <a:ext uri="{FF2B5EF4-FFF2-40B4-BE49-F238E27FC236}">
                <a16:creationId xmlns:a16="http://schemas.microsoft.com/office/drawing/2014/main" id="{974CCD31-F7C0-DACC-B337-18234949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67"/>
          <a:stretch>
            <a:fillRect/>
          </a:stretch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A33905-E349-E9FB-3097-F17D6A89C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6870" y="1051771"/>
            <a:ext cx="8593346" cy="58129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Neurônios e cérebro:</a:t>
            </a:r>
            <a:r>
              <a:rPr lang="pt-BR" dirty="0">
                <a:ea typeface="+mn-lt"/>
                <a:cs typeface="+mn-lt"/>
              </a:rPr>
              <a:t> O cérebro possui cerca de </a:t>
            </a:r>
            <a:r>
              <a:rPr lang="pt-BR" b="1" dirty="0">
                <a:ea typeface="+mn-lt"/>
                <a:cs typeface="+mn-lt"/>
              </a:rPr>
              <a:t>86 bilhões de neurônios</a:t>
            </a:r>
            <a:r>
              <a:rPr lang="pt-BR" dirty="0">
                <a:ea typeface="+mn-lt"/>
                <a:cs typeface="+mn-lt"/>
              </a:rPr>
              <a:t>, conectados por </a:t>
            </a:r>
            <a:r>
              <a:rPr lang="pt-BR" b="1" dirty="0">
                <a:ea typeface="+mn-lt"/>
                <a:cs typeface="+mn-lt"/>
              </a:rPr>
              <a:t>sinapses complexas</a:t>
            </a:r>
            <a:r>
              <a:rPr lang="pt-BR" dirty="0">
                <a:ea typeface="+mn-lt"/>
                <a:cs typeface="+mn-lt"/>
              </a:rPr>
              <a:t>, permitindo consciência, memória e emoção.</a:t>
            </a:r>
            <a:endParaRPr lang="pt-BR" dirty="0"/>
          </a:p>
          <a:p>
            <a:pPr>
              <a:buFont typeface="Arial"/>
              <a:buChar char="•"/>
            </a:pPr>
            <a:endParaRPr lang="pt-BR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Células e órgãos:</a:t>
            </a:r>
            <a:r>
              <a:rPr lang="pt-BR" dirty="0">
                <a:ea typeface="+mn-lt"/>
                <a:cs typeface="+mn-lt"/>
              </a:rPr>
              <a:t> Cada órgão possui funções especializadas; o coração bombeia sangue continuamente, os pulmões filtram oxigênio e os rins regulam equilíbrio químico.</a:t>
            </a:r>
            <a:endParaRPr lang="pt-BR" dirty="0"/>
          </a:p>
          <a:p>
            <a:pPr>
              <a:buFont typeface="Arial"/>
              <a:buChar char="•"/>
            </a:pPr>
            <a:endParaRPr lang="pt-BR" b="1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b="1" dirty="0">
                <a:ea typeface="+mn-lt"/>
                <a:cs typeface="+mn-lt"/>
              </a:rPr>
              <a:t>A visão científica confirma a Bíblia:</a:t>
            </a:r>
            <a:r>
              <a:rPr lang="pt-BR" dirty="0">
                <a:ea typeface="+mn-lt"/>
                <a:cs typeface="+mn-lt"/>
              </a:rPr>
              <a:t> Salmo 139:14 – somos “maravilhosamente feitos”, e essa maravilha só pode ser plenamente entendida pela </a:t>
            </a:r>
            <a:r>
              <a:rPr lang="pt-BR" b="1" dirty="0">
                <a:ea typeface="+mn-lt"/>
                <a:cs typeface="+mn-lt"/>
              </a:rPr>
              <a:t>fé</a:t>
            </a:r>
            <a:r>
              <a:rPr lang="pt-BR" dirty="0">
                <a:ea typeface="+mn-lt"/>
                <a:cs typeface="+mn-lt"/>
              </a:rPr>
              <a:t>.</a:t>
            </a:r>
            <a:endParaRPr lang="pt-BR" dirty="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109218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O Corpo: A Maravilhosa Obra da Criação de Deus</vt:lpstr>
      <vt:lpstr>Texto Áureo</vt:lpstr>
      <vt:lpstr>Introdução</vt:lpstr>
      <vt:lpstr>Introdução</vt:lpstr>
      <vt:lpstr>Introdução</vt:lpstr>
      <vt:lpstr>A Bíblia como Fonte Suprema de Conhecimento</vt:lpstr>
      <vt:lpstr>Tópico I – A Maravilhosa Obra de Deus </vt:lpstr>
      <vt:lpstr>1. Do pó da terra </vt:lpstr>
      <vt:lpstr>Do Pó da Terra</vt:lpstr>
      <vt:lpstr>Do Pó da Terra</vt:lpstr>
      <vt:lpstr>Do Pó da Terra</vt:lpstr>
      <vt:lpstr>Do Pó da Terra</vt:lpstr>
      <vt:lpstr>2. Deus, Autor da Vida</vt:lpstr>
      <vt:lpstr>2. Deus, Autor da Vida</vt:lpstr>
      <vt:lpstr>3. A Individualidade na Formação Integral</vt:lpstr>
      <vt:lpstr>3. A Individualidade na Formação Integral</vt:lpstr>
      <vt:lpstr>3. A Individualidade na Formação Integral</vt:lpstr>
      <vt:lpstr>O que pensamos sobre  o Aborto?</vt:lpstr>
      <vt:lpstr>Curiosidades da Formação Humana </vt:lpstr>
      <vt:lpstr>Tópico II – O Corpo e a Glória de Deus</vt:lpstr>
      <vt:lpstr>1. O Divino Tecelão </vt:lpstr>
      <vt:lpstr>1. O Divino Tecelão </vt:lpstr>
      <vt:lpstr>2. Entendimento e Louvor</vt:lpstr>
      <vt:lpstr>3. O Perigo dos Extremos</vt:lpstr>
      <vt:lpstr>Maniqueísmo: corpo mau, espírito bom</vt:lpstr>
      <vt:lpstr>Platonismo e Gnosticismo: desvalorização do corpo</vt:lpstr>
      <vt:lpstr>Culto ao belo na Grécia e Narcisismo moderno</vt:lpstr>
      <vt:lpstr>Tópico III – O Corpo é a Coletividade</vt:lpstr>
      <vt:lpstr>1. A Prática Relacional</vt:lpstr>
      <vt:lpstr>1. A Prática Relacional</vt:lpstr>
      <vt:lpstr>1. A Prática Relacional</vt:lpstr>
      <vt:lpstr>2. A Prática Congregacional</vt:lpstr>
      <vt:lpstr>2. A Prática Congregacional</vt:lpstr>
      <vt:lpstr>2. A Prática Congregacional</vt:lpstr>
      <vt:lpstr>3. Tecnologia e Culto</vt:lpstr>
      <vt:lpstr>3. Tecnologia e Culto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565</cp:revision>
  <dcterms:created xsi:type="dcterms:W3CDTF">2025-10-04T12:29:31Z</dcterms:created>
  <dcterms:modified xsi:type="dcterms:W3CDTF">2025-10-04T19:40:53Z</dcterms:modified>
</cp:coreProperties>
</file>