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8223A-81BA-4883-8081-5673C60C745C}" v="95" dt="2025-10-17T21:06:49.348"/>
    <p1510:client id="{3CCC9AF5-082F-4194-AC85-5BF61C86ADA2}" v="157" dt="2025-10-17T22:39:50.257"/>
    <p1510:client id="{A17CD9AA-B584-46DC-9C62-D3E3F8A5EFE4}" v="6" dt="2025-10-18T00:41:33.688"/>
    <p1510:client id="{B58ACA91-4C95-4BD2-B1DA-6C1CF83E4E7C}" v="502" dt="2025-10-17T20:10:35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CEB26-345E-4ED0-963C-81FC3119EEF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C3E063-0224-4D75-9229-5031BAC756FD}">
      <dgm:prSet/>
      <dgm:spPr/>
      <dgm:t>
        <a:bodyPr/>
        <a:lstStyle/>
        <a:p>
          <a:r>
            <a:rPr lang="pt-BR" b="1"/>
            <a:t>Separação espiritual</a:t>
          </a:r>
          <a:r>
            <a:rPr lang="pt-BR"/>
            <a:t> – O homem se esconde de Deus (Gn 3.10).</a:t>
          </a:r>
          <a:endParaRPr lang="en-US"/>
        </a:p>
      </dgm:t>
    </dgm:pt>
    <dgm:pt modelId="{90B6F70D-C823-4A35-8BD9-49E15965368B}" type="parTrans" cxnId="{CDB9FF7A-C59C-4731-9253-9448DE0B3580}">
      <dgm:prSet/>
      <dgm:spPr/>
      <dgm:t>
        <a:bodyPr/>
        <a:lstStyle/>
        <a:p>
          <a:endParaRPr lang="en-US"/>
        </a:p>
      </dgm:t>
    </dgm:pt>
    <dgm:pt modelId="{FBC62046-4373-491E-A7EC-6BACEBBA96F4}" type="sibTrans" cxnId="{CDB9FF7A-C59C-4731-9253-9448DE0B3580}">
      <dgm:prSet/>
      <dgm:spPr/>
      <dgm:t>
        <a:bodyPr/>
        <a:lstStyle/>
        <a:p>
          <a:endParaRPr lang="en-US"/>
        </a:p>
      </dgm:t>
    </dgm:pt>
    <dgm:pt modelId="{AE8D4246-75FC-43F6-8FD6-BB27C87B514B}">
      <dgm:prSet/>
      <dgm:spPr/>
      <dgm:t>
        <a:bodyPr/>
        <a:lstStyle/>
        <a:p>
          <a:r>
            <a:rPr lang="pt-BR" b="1"/>
            <a:t>Senso de culpa e fuga</a:t>
          </a:r>
          <a:r>
            <a:rPr lang="pt-BR"/>
            <a:t> – A vergonha substitui a inocência.</a:t>
          </a:r>
          <a:endParaRPr lang="en-US"/>
        </a:p>
      </dgm:t>
    </dgm:pt>
    <dgm:pt modelId="{BE4E7790-A2B4-4B68-809F-3C9855B4633A}" type="parTrans" cxnId="{F86B69DC-AC49-4D75-BA84-B0477728866D}">
      <dgm:prSet/>
      <dgm:spPr/>
      <dgm:t>
        <a:bodyPr/>
        <a:lstStyle/>
        <a:p>
          <a:endParaRPr lang="en-US"/>
        </a:p>
      </dgm:t>
    </dgm:pt>
    <dgm:pt modelId="{9604F8C9-AC5A-416D-8B10-342AFC8F495F}" type="sibTrans" cxnId="{F86B69DC-AC49-4D75-BA84-B0477728866D}">
      <dgm:prSet/>
      <dgm:spPr/>
      <dgm:t>
        <a:bodyPr/>
        <a:lstStyle/>
        <a:p>
          <a:endParaRPr lang="en-US"/>
        </a:p>
      </dgm:t>
    </dgm:pt>
    <dgm:pt modelId="{2AE6728D-5DBD-41FB-B30F-49DF04D06106}">
      <dgm:prSet/>
      <dgm:spPr/>
      <dgm:t>
        <a:bodyPr/>
        <a:lstStyle/>
        <a:p>
          <a:r>
            <a:rPr lang="pt-BR" b="1"/>
            <a:t>Morte física</a:t>
          </a:r>
          <a:r>
            <a:rPr lang="pt-BR"/>
            <a:t> – Iniciada em Abel, se estende a todos.</a:t>
          </a:r>
          <a:endParaRPr lang="en-US"/>
        </a:p>
      </dgm:t>
    </dgm:pt>
    <dgm:pt modelId="{38CE1A48-F559-4314-B7B2-E0BCD54F3FE6}" type="parTrans" cxnId="{7D3C4356-9CAE-4AFE-B5B1-423D23298ABB}">
      <dgm:prSet/>
      <dgm:spPr/>
      <dgm:t>
        <a:bodyPr/>
        <a:lstStyle/>
        <a:p>
          <a:endParaRPr lang="en-US"/>
        </a:p>
      </dgm:t>
    </dgm:pt>
    <dgm:pt modelId="{95CE9CFD-53B3-4611-837A-DBF61822A916}" type="sibTrans" cxnId="{7D3C4356-9CAE-4AFE-B5B1-423D23298ABB}">
      <dgm:prSet/>
      <dgm:spPr/>
      <dgm:t>
        <a:bodyPr/>
        <a:lstStyle/>
        <a:p>
          <a:endParaRPr lang="en-US"/>
        </a:p>
      </dgm:t>
    </dgm:pt>
    <dgm:pt modelId="{653F94B7-0119-47A0-B7C4-821FA05C1A7F}">
      <dgm:prSet/>
      <dgm:spPr/>
      <dgm:t>
        <a:bodyPr/>
        <a:lstStyle/>
        <a:p>
          <a:r>
            <a:rPr lang="pt-BR" i="1"/>
            <a:t>Karl Barth:</a:t>
          </a:r>
          <a:r>
            <a:rPr lang="pt-BR"/>
            <a:t> “A alienação humana é o reflexo visível da queda interior.”</a:t>
          </a:r>
          <a:endParaRPr lang="en-US"/>
        </a:p>
      </dgm:t>
    </dgm:pt>
    <dgm:pt modelId="{CCB58D8E-1027-4551-B7AE-C2CC5CE89FC7}" type="parTrans" cxnId="{5C3DD6E5-CB8A-4EA8-8ED6-BA932E6019CA}">
      <dgm:prSet/>
      <dgm:spPr/>
      <dgm:t>
        <a:bodyPr/>
        <a:lstStyle/>
        <a:p>
          <a:endParaRPr lang="en-US"/>
        </a:p>
      </dgm:t>
    </dgm:pt>
    <dgm:pt modelId="{E524B0FA-FAAD-43C8-A682-FAB1E75285F1}" type="sibTrans" cxnId="{5C3DD6E5-CB8A-4EA8-8ED6-BA932E6019CA}">
      <dgm:prSet/>
      <dgm:spPr/>
      <dgm:t>
        <a:bodyPr/>
        <a:lstStyle/>
        <a:p>
          <a:endParaRPr lang="en-US"/>
        </a:p>
      </dgm:t>
    </dgm:pt>
    <dgm:pt modelId="{92983F66-B0C4-4D09-83A9-9345B7A21F40}" type="pres">
      <dgm:prSet presAssocID="{450CEB26-345E-4ED0-963C-81FC3119EEF6}" presName="linear" presStyleCnt="0">
        <dgm:presLayoutVars>
          <dgm:animLvl val="lvl"/>
          <dgm:resizeHandles val="exact"/>
        </dgm:presLayoutVars>
      </dgm:prSet>
      <dgm:spPr/>
    </dgm:pt>
    <dgm:pt modelId="{D56FD01B-3F50-4A7D-859D-9AFCCA9CE7AF}" type="pres">
      <dgm:prSet presAssocID="{1CC3E063-0224-4D75-9229-5031BAC756F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41BA29-4E03-4B7D-882A-30582C5926EB}" type="pres">
      <dgm:prSet presAssocID="{FBC62046-4373-491E-A7EC-6BACEBBA96F4}" presName="spacer" presStyleCnt="0"/>
      <dgm:spPr/>
    </dgm:pt>
    <dgm:pt modelId="{CE355700-0677-49CC-8F9E-66A831BD221D}" type="pres">
      <dgm:prSet presAssocID="{AE8D4246-75FC-43F6-8FD6-BB27C87B514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7C59DB-6A6B-4A2A-96C9-2682C1B7D8AF}" type="pres">
      <dgm:prSet presAssocID="{9604F8C9-AC5A-416D-8B10-342AFC8F495F}" presName="spacer" presStyleCnt="0"/>
      <dgm:spPr/>
    </dgm:pt>
    <dgm:pt modelId="{D2A111CB-9EA1-40AD-AEF8-46A51451A72D}" type="pres">
      <dgm:prSet presAssocID="{2AE6728D-5DBD-41FB-B30F-49DF04D0610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0430638-5884-465C-A13A-6653046A5EEB}" type="pres">
      <dgm:prSet presAssocID="{95CE9CFD-53B3-4611-837A-DBF61822A916}" presName="spacer" presStyleCnt="0"/>
      <dgm:spPr/>
    </dgm:pt>
    <dgm:pt modelId="{E501624C-3FED-4F9D-A2A9-2CFE31288A0C}" type="pres">
      <dgm:prSet presAssocID="{653F94B7-0119-47A0-B7C4-821FA05C1A7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C650840-2ADC-4476-AF9E-C44DDBE66E21}" type="presOf" srcId="{AE8D4246-75FC-43F6-8FD6-BB27C87B514B}" destId="{CE355700-0677-49CC-8F9E-66A831BD221D}" srcOrd="0" destOrd="0" presId="urn:microsoft.com/office/officeart/2005/8/layout/vList2"/>
    <dgm:cxn modelId="{37300F71-C353-46FA-8EA5-BC33517B66AD}" type="presOf" srcId="{1CC3E063-0224-4D75-9229-5031BAC756FD}" destId="{D56FD01B-3F50-4A7D-859D-9AFCCA9CE7AF}" srcOrd="0" destOrd="0" presId="urn:microsoft.com/office/officeart/2005/8/layout/vList2"/>
    <dgm:cxn modelId="{7D3C4356-9CAE-4AFE-B5B1-423D23298ABB}" srcId="{450CEB26-345E-4ED0-963C-81FC3119EEF6}" destId="{2AE6728D-5DBD-41FB-B30F-49DF04D06106}" srcOrd="2" destOrd="0" parTransId="{38CE1A48-F559-4314-B7B2-E0BCD54F3FE6}" sibTransId="{95CE9CFD-53B3-4611-837A-DBF61822A916}"/>
    <dgm:cxn modelId="{CDB9FF7A-C59C-4731-9253-9448DE0B3580}" srcId="{450CEB26-345E-4ED0-963C-81FC3119EEF6}" destId="{1CC3E063-0224-4D75-9229-5031BAC756FD}" srcOrd="0" destOrd="0" parTransId="{90B6F70D-C823-4A35-8BD9-49E15965368B}" sibTransId="{FBC62046-4373-491E-A7EC-6BACEBBA96F4}"/>
    <dgm:cxn modelId="{45E1A18A-795A-4508-93E1-0EE369625927}" type="presOf" srcId="{2AE6728D-5DBD-41FB-B30F-49DF04D06106}" destId="{D2A111CB-9EA1-40AD-AEF8-46A51451A72D}" srcOrd="0" destOrd="0" presId="urn:microsoft.com/office/officeart/2005/8/layout/vList2"/>
    <dgm:cxn modelId="{2B595D8C-A0DC-4005-918A-8E80AEE7D1E0}" type="presOf" srcId="{450CEB26-345E-4ED0-963C-81FC3119EEF6}" destId="{92983F66-B0C4-4D09-83A9-9345B7A21F40}" srcOrd="0" destOrd="0" presId="urn:microsoft.com/office/officeart/2005/8/layout/vList2"/>
    <dgm:cxn modelId="{80024DA8-59B3-4962-8597-3D1C812D1882}" type="presOf" srcId="{653F94B7-0119-47A0-B7C4-821FA05C1A7F}" destId="{E501624C-3FED-4F9D-A2A9-2CFE31288A0C}" srcOrd="0" destOrd="0" presId="urn:microsoft.com/office/officeart/2005/8/layout/vList2"/>
    <dgm:cxn modelId="{F86B69DC-AC49-4D75-BA84-B0477728866D}" srcId="{450CEB26-345E-4ED0-963C-81FC3119EEF6}" destId="{AE8D4246-75FC-43F6-8FD6-BB27C87B514B}" srcOrd="1" destOrd="0" parTransId="{BE4E7790-A2B4-4B68-809F-3C9855B4633A}" sibTransId="{9604F8C9-AC5A-416D-8B10-342AFC8F495F}"/>
    <dgm:cxn modelId="{5C3DD6E5-CB8A-4EA8-8ED6-BA932E6019CA}" srcId="{450CEB26-345E-4ED0-963C-81FC3119EEF6}" destId="{653F94B7-0119-47A0-B7C4-821FA05C1A7F}" srcOrd="3" destOrd="0" parTransId="{CCB58D8E-1027-4551-B7AE-C2CC5CE89FC7}" sibTransId="{E524B0FA-FAAD-43C8-A682-FAB1E75285F1}"/>
    <dgm:cxn modelId="{56983473-05D7-4318-8F7A-F61C9AE2EACC}" type="presParOf" srcId="{92983F66-B0C4-4D09-83A9-9345B7A21F40}" destId="{D56FD01B-3F50-4A7D-859D-9AFCCA9CE7AF}" srcOrd="0" destOrd="0" presId="urn:microsoft.com/office/officeart/2005/8/layout/vList2"/>
    <dgm:cxn modelId="{31A0B310-5253-4530-888E-D0F32AB58CF6}" type="presParOf" srcId="{92983F66-B0C4-4D09-83A9-9345B7A21F40}" destId="{9F41BA29-4E03-4B7D-882A-30582C5926EB}" srcOrd="1" destOrd="0" presId="urn:microsoft.com/office/officeart/2005/8/layout/vList2"/>
    <dgm:cxn modelId="{896FA791-273C-4915-ABFB-37D8803BEE57}" type="presParOf" srcId="{92983F66-B0C4-4D09-83A9-9345B7A21F40}" destId="{CE355700-0677-49CC-8F9E-66A831BD221D}" srcOrd="2" destOrd="0" presId="urn:microsoft.com/office/officeart/2005/8/layout/vList2"/>
    <dgm:cxn modelId="{895BBEC2-AB68-4FEF-9C9E-D3938E6A8622}" type="presParOf" srcId="{92983F66-B0C4-4D09-83A9-9345B7A21F40}" destId="{697C59DB-6A6B-4A2A-96C9-2682C1B7D8AF}" srcOrd="3" destOrd="0" presId="urn:microsoft.com/office/officeart/2005/8/layout/vList2"/>
    <dgm:cxn modelId="{8B632594-F121-4B22-BB92-EFFE97DAE3F8}" type="presParOf" srcId="{92983F66-B0C4-4D09-83A9-9345B7A21F40}" destId="{D2A111CB-9EA1-40AD-AEF8-46A51451A72D}" srcOrd="4" destOrd="0" presId="urn:microsoft.com/office/officeart/2005/8/layout/vList2"/>
    <dgm:cxn modelId="{C43C7CEB-F88D-4A69-9E14-EE5CD9C89039}" type="presParOf" srcId="{92983F66-B0C4-4D09-83A9-9345B7A21F40}" destId="{C0430638-5884-465C-A13A-6653046A5EEB}" srcOrd="5" destOrd="0" presId="urn:microsoft.com/office/officeart/2005/8/layout/vList2"/>
    <dgm:cxn modelId="{31467D7F-4425-4AC4-BFD7-C0C245D2FF0D}" type="presParOf" srcId="{92983F66-B0C4-4D09-83A9-9345B7A21F40}" destId="{E501624C-3FED-4F9D-A2A9-2CFE31288A0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FD01B-3F50-4A7D-859D-9AFCCA9CE7AF}">
      <dsp:nvSpPr>
        <dsp:cNvPr id="0" name=""/>
        <dsp:cNvSpPr/>
      </dsp:nvSpPr>
      <dsp:spPr>
        <a:xfrm>
          <a:off x="0" y="275148"/>
          <a:ext cx="7773888" cy="15514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/>
            <a:t>Separação espiritual</a:t>
          </a:r>
          <a:r>
            <a:rPr lang="pt-BR" sz="3900" kern="1200"/>
            <a:t> – O homem se esconde de Deus (Gn 3.10).</a:t>
          </a:r>
          <a:endParaRPr lang="en-US" sz="3900" kern="1200"/>
        </a:p>
      </dsp:txBody>
      <dsp:txXfrm>
        <a:off x="75734" y="350882"/>
        <a:ext cx="7622420" cy="1399952"/>
      </dsp:txXfrm>
    </dsp:sp>
    <dsp:sp modelId="{CE355700-0677-49CC-8F9E-66A831BD221D}">
      <dsp:nvSpPr>
        <dsp:cNvPr id="0" name=""/>
        <dsp:cNvSpPr/>
      </dsp:nvSpPr>
      <dsp:spPr>
        <a:xfrm>
          <a:off x="0" y="1938888"/>
          <a:ext cx="7773888" cy="155142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/>
            <a:t>Senso de culpa e fuga</a:t>
          </a:r>
          <a:r>
            <a:rPr lang="pt-BR" sz="3900" kern="1200"/>
            <a:t> – A vergonha substitui a inocência.</a:t>
          </a:r>
          <a:endParaRPr lang="en-US" sz="3900" kern="1200"/>
        </a:p>
      </dsp:txBody>
      <dsp:txXfrm>
        <a:off x="75734" y="2014622"/>
        <a:ext cx="7622420" cy="1399952"/>
      </dsp:txXfrm>
    </dsp:sp>
    <dsp:sp modelId="{D2A111CB-9EA1-40AD-AEF8-46A51451A72D}">
      <dsp:nvSpPr>
        <dsp:cNvPr id="0" name=""/>
        <dsp:cNvSpPr/>
      </dsp:nvSpPr>
      <dsp:spPr>
        <a:xfrm>
          <a:off x="0" y="3602628"/>
          <a:ext cx="7773888" cy="155142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/>
            <a:t>Morte física</a:t>
          </a:r>
          <a:r>
            <a:rPr lang="pt-BR" sz="3900" kern="1200"/>
            <a:t> – Iniciada em Abel, se estende a todos.</a:t>
          </a:r>
          <a:endParaRPr lang="en-US" sz="3900" kern="1200"/>
        </a:p>
      </dsp:txBody>
      <dsp:txXfrm>
        <a:off x="75734" y="3678362"/>
        <a:ext cx="7622420" cy="1399952"/>
      </dsp:txXfrm>
    </dsp:sp>
    <dsp:sp modelId="{E501624C-3FED-4F9D-A2A9-2CFE31288A0C}">
      <dsp:nvSpPr>
        <dsp:cNvPr id="0" name=""/>
        <dsp:cNvSpPr/>
      </dsp:nvSpPr>
      <dsp:spPr>
        <a:xfrm>
          <a:off x="0" y="5266368"/>
          <a:ext cx="7773888" cy="155142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i="1" kern="1200"/>
            <a:t>Karl Barth:</a:t>
          </a:r>
          <a:r>
            <a:rPr lang="pt-BR" sz="3900" kern="1200"/>
            <a:t> “A alienação humana é o reflexo visível da queda interior.”</a:t>
          </a:r>
          <a:endParaRPr lang="en-US" sz="3900" kern="1200"/>
        </a:p>
      </dsp:txBody>
      <dsp:txXfrm>
        <a:off x="75734" y="5342102"/>
        <a:ext cx="7622420" cy="1399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ao ar livre, pássaro, olhando, gato&#10;&#10;O conteúdo gerado por IA pode estar incorreto.">
            <a:extLst>
              <a:ext uri="{FF2B5EF4-FFF2-40B4-BE49-F238E27FC236}">
                <a16:creationId xmlns:a16="http://schemas.microsoft.com/office/drawing/2014/main" id="{793954A5-CC65-5D07-8BA8-E3B1C5456C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4246" r="1" b="14598"/>
          <a:stretch>
            <a:fillRect/>
          </a:stretch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3468" y="643467"/>
            <a:ext cx="5742017" cy="4639023"/>
          </a:xfrm>
        </p:spPr>
        <p:txBody>
          <a:bodyPr>
            <a:normAutofit/>
          </a:bodyPr>
          <a:lstStyle/>
          <a:p>
            <a:pPr algn="l"/>
            <a:r>
              <a:rPr lang="de-DE" sz="6500" b="1" dirty="0">
                <a:solidFill>
                  <a:srgbClr val="FFFFFF"/>
                </a:solidFill>
                <a:ea typeface="+mj-lt"/>
                <a:cs typeface="+mj-lt"/>
              </a:rPr>
              <a:t>O </a:t>
            </a:r>
            <a:r>
              <a:rPr lang="de-DE" sz="6500" b="1" err="1">
                <a:solidFill>
                  <a:srgbClr val="FFFFFF"/>
                </a:solidFill>
                <a:ea typeface="+mj-lt"/>
                <a:cs typeface="+mj-lt"/>
              </a:rPr>
              <a:t>Corpo</a:t>
            </a:r>
            <a:r>
              <a:rPr lang="de-DE" sz="6500" b="1" dirty="0">
                <a:solidFill>
                  <a:srgbClr val="FFFFFF"/>
                </a:solidFill>
                <a:ea typeface="+mj-lt"/>
                <a:cs typeface="+mj-lt"/>
              </a:rPr>
              <a:t> e </a:t>
            </a:r>
            <a:r>
              <a:rPr lang="de-DE" sz="6500" b="1" err="1">
                <a:solidFill>
                  <a:srgbClr val="FFFFFF"/>
                </a:solidFill>
                <a:ea typeface="+mj-lt"/>
                <a:cs typeface="+mj-lt"/>
              </a:rPr>
              <a:t>as</a:t>
            </a:r>
            <a:r>
              <a:rPr lang="de-DE" sz="6500" b="1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de-DE" sz="6500" b="1" err="1">
                <a:solidFill>
                  <a:srgbClr val="FFFFFF"/>
                </a:solidFill>
                <a:ea typeface="+mj-lt"/>
                <a:cs typeface="+mj-lt"/>
              </a:rPr>
              <a:t>Consequências</a:t>
            </a:r>
            <a:r>
              <a:rPr lang="de-DE" sz="6500" b="1" dirty="0">
                <a:solidFill>
                  <a:srgbClr val="FFFFFF"/>
                </a:solidFill>
                <a:ea typeface="+mj-lt"/>
                <a:cs typeface="+mj-lt"/>
              </a:rPr>
              <a:t> do </a:t>
            </a:r>
            <a:r>
              <a:rPr lang="de-DE" sz="6500" b="1" err="1">
                <a:solidFill>
                  <a:srgbClr val="FFFFFF"/>
                </a:solidFill>
                <a:ea typeface="+mj-lt"/>
                <a:cs typeface="+mj-lt"/>
              </a:rPr>
              <a:t>Pecado</a:t>
            </a:r>
            <a:endParaRPr lang="pt-BR" sz="6500" b="1" err="1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3600" err="1">
                <a:solidFill>
                  <a:srgbClr val="FFFFFF"/>
                </a:solidFill>
              </a:rPr>
              <a:t>Eldon</a:t>
            </a:r>
            <a:r>
              <a:rPr lang="de-DE" sz="3600" dirty="0">
                <a:solidFill>
                  <a:srgbClr val="FFFFFF"/>
                </a:solidFill>
              </a:rPr>
              <a:t> Junior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C00F03-02D4-4267-DB24-10BAEF94AD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27" r="-1" b="30227"/>
          <a:stretch>
            <a:fillRect/>
          </a:stretch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CCF40B-62CA-96DB-016B-5EE7006F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" y="-172527"/>
            <a:ext cx="7131366" cy="1708242"/>
          </a:xfrm>
        </p:spPr>
        <p:txBody>
          <a:bodyPr anchor="ctr">
            <a:normAutofit/>
          </a:bodyPr>
          <a:lstStyle/>
          <a:p>
            <a:r>
              <a:rPr lang="pt-BR" sz="4000"/>
              <a:t>3. </a:t>
            </a:r>
            <a:r>
              <a:rPr lang="pt-BR" sz="4000">
                <a:ea typeface="+mj-lt"/>
                <a:cs typeface="+mj-lt"/>
              </a:rPr>
              <a:t>Velhice, Autenticidade e Gratidão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4E5D2B-E1F2-4FBC-B5BB-1BE4B50A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5" y="1118773"/>
            <a:ext cx="6958838" cy="607021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O envelhecer é consequência do pecado, </a:t>
            </a:r>
            <a:r>
              <a:rPr lang="pt-BR" sz="3000" b="1" dirty="0">
                <a:ea typeface="+mn-lt"/>
                <a:cs typeface="+mn-lt"/>
              </a:rPr>
              <a:t>mas não uma maldição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 Bíblia valoriza a velhice: </a:t>
            </a:r>
            <a:r>
              <a:rPr lang="pt-BR" sz="3000" i="1" err="1">
                <a:ea typeface="+mn-lt"/>
                <a:cs typeface="+mn-lt"/>
              </a:rPr>
              <a:t>Lv</a:t>
            </a:r>
            <a:r>
              <a:rPr lang="pt-BR" sz="3000" i="1" dirty="0">
                <a:ea typeface="+mn-lt"/>
                <a:cs typeface="+mn-lt"/>
              </a:rPr>
              <a:t> 19.32; </a:t>
            </a:r>
            <a:r>
              <a:rPr lang="pt-BR" sz="3000" i="1" err="1">
                <a:ea typeface="+mn-lt"/>
                <a:cs typeface="+mn-lt"/>
              </a:rPr>
              <a:t>Pv</a:t>
            </a:r>
            <a:r>
              <a:rPr lang="pt-BR" sz="3000" i="1" dirty="0">
                <a:ea typeface="+mn-lt"/>
                <a:cs typeface="+mn-lt"/>
              </a:rPr>
              <a:t> 16.31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Gerontofobia</a:t>
            </a:r>
            <a:r>
              <a:rPr lang="pt-BR" sz="3000" dirty="0">
                <a:ea typeface="+mn-lt"/>
                <a:cs typeface="+mn-lt"/>
              </a:rPr>
              <a:t>: medo de envelhecer – fruto da cultura da aparência.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OMS: milhões sofrem ansiedade e depressão por medo da velhice.</a:t>
            </a:r>
            <a:br>
              <a:rPr lang="pt-BR" sz="3000" dirty="0">
                <a:ea typeface="+mn-lt"/>
                <a:cs typeface="+mn-lt"/>
              </a:rPr>
            </a:br>
            <a:endParaRPr lang="pt-BR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i="1" dirty="0">
                <a:ea typeface="+mn-lt"/>
                <a:cs typeface="+mn-lt"/>
              </a:rPr>
              <a:t>Billy Graham:</a:t>
            </a:r>
            <a:r>
              <a:rPr lang="pt-BR" sz="3000" dirty="0">
                <a:ea typeface="+mn-lt"/>
                <a:cs typeface="+mn-lt"/>
              </a:rPr>
              <a:t> “Envelhecer é oportunidade de mostrar o valor da eternidade.”</a:t>
            </a:r>
            <a:endParaRPr lang="pt-BR" sz="3000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Homem de terno e gravata&#10;&#10;O conteúdo gerado por IA pode estar incorreto.">
            <a:extLst>
              <a:ext uri="{FF2B5EF4-FFF2-40B4-BE49-F238E27FC236}">
                <a16:creationId xmlns:a16="http://schemas.microsoft.com/office/drawing/2014/main" id="{2C17BAF9-5195-B48A-8155-94EBB1CA89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07" r="33956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68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3C9BE2-B2B1-B30F-95C2-4A98FAFA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pt-BR" sz="5200">
                <a:ea typeface="+mj-lt"/>
                <a:cs typeface="+mj-lt"/>
              </a:rPr>
              <a:t>Cada fase tem um propósito:</a:t>
            </a:r>
            <a:endParaRPr lang="pt-BR" sz="5200"/>
          </a:p>
        </p:txBody>
      </p:sp>
      <p:sp>
        <p:nvSpPr>
          <p:cNvPr id="11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7A5493-4ACF-41D7-EE16-47AAA4FA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07" y="3269585"/>
            <a:ext cx="6570695" cy="296926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Juventude → vigor e pureza (</a:t>
            </a:r>
            <a:r>
              <a:rPr lang="pt-BR" sz="3200" err="1">
                <a:ea typeface="+mn-lt"/>
                <a:cs typeface="+mn-lt"/>
              </a:rPr>
              <a:t>Ec</a:t>
            </a:r>
            <a:r>
              <a:rPr lang="pt-BR" sz="3200" dirty="0">
                <a:ea typeface="+mn-lt"/>
                <a:cs typeface="+mn-lt"/>
              </a:rPr>
              <a:t> 12.1)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Adulto → fruto e estabilidade (</a:t>
            </a:r>
            <a:r>
              <a:rPr lang="pt-BR" sz="3200" err="1">
                <a:ea typeface="+mn-lt"/>
                <a:cs typeface="+mn-lt"/>
              </a:rPr>
              <a:t>Sl</a:t>
            </a:r>
            <a:r>
              <a:rPr lang="pt-BR" sz="3200" dirty="0">
                <a:ea typeface="+mn-lt"/>
                <a:cs typeface="+mn-lt"/>
              </a:rPr>
              <a:t> 128.3)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Idoso → sabedoria e exemplo (</a:t>
            </a:r>
            <a:r>
              <a:rPr lang="pt-BR" sz="3200" err="1">
                <a:ea typeface="+mn-lt"/>
                <a:cs typeface="+mn-lt"/>
              </a:rPr>
              <a:t>Pv</a:t>
            </a:r>
            <a:r>
              <a:rPr lang="pt-BR" sz="3200" dirty="0">
                <a:ea typeface="+mn-lt"/>
                <a:cs typeface="+mn-lt"/>
              </a:rPr>
              <a:t> 16.31)</a:t>
            </a:r>
            <a:endParaRPr lang="pt-BR" sz="3200" dirty="0"/>
          </a:p>
          <a:p>
            <a:pPr>
              <a:buFont typeface="Arial"/>
              <a:buChar char="•"/>
            </a:pPr>
            <a:endParaRPr lang="pt-BR" sz="22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pt-BR" sz="2200">
              <a:ea typeface="+mn-lt"/>
              <a:cs typeface="+mn-lt"/>
            </a:endParaRPr>
          </a:p>
          <a:p>
            <a:pPr indent="0">
              <a:buNone/>
            </a:pPr>
            <a:endParaRPr lang="pt-BR" sz="220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FBFAB4FF-822E-6178-6D79-62F04BF7CA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22" r="-2" b="-2"/>
          <a:stretch>
            <a:fillRect/>
          </a:stretch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 descr="Um na multidão">
            <a:extLst>
              <a:ext uri="{FF2B5EF4-FFF2-40B4-BE49-F238E27FC236}">
                <a16:creationId xmlns:a16="http://schemas.microsoft.com/office/drawing/2014/main" id="{4DED7E7B-86D1-2AB9-9DE6-10C625E693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70" r="-2" b="16707"/>
          <a:stretch>
            <a:fillRect/>
          </a:stretch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39" name="Rectangle 7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7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D7F962-24FF-44FF-EC63-AE8A0512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2155188"/>
            <a:ext cx="5712987" cy="3903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TÓPICO II – A RESPONSABILIDADE HUMANA</a:t>
            </a:r>
          </a:p>
        </p:txBody>
      </p:sp>
    </p:spTree>
    <p:extLst>
      <p:ext uri="{BB962C8B-B14F-4D97-AF65-F5344CB8AC3E}">
        <p14:creationId xmlns:p14="http://schemas.microsoft.com/office/powerpoint/2010/main" val="310453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8847F8-3F24-D6F8-D982-603AF696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marL="742950" indent="-742950">
              <a:buAutoNum type="arabicPeriod"/>
            </a:pPr>
            <a:r>
              <a:rPr lang="pt-BR" sz="5400">
                <a:ea typeface="+mj-lt"/>
                <a:cs typeface="+mj-lt"/>
              </a:rPr>
              <a:t>Corpo e Livre-Arbítrio</a:t>
            </a:r>
            <a:endParaRPr lang="pt-BR" sz="5400"/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DDC9D-3861-1ED2-9B26-F85E6B697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50" y="1683128"/>
            <a:ext cx="7518684" cy="51687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Após pecar, o homem “conheceu o bem e o mal” (</a:t>
            </a:r>
            <a:r>
              <a:rPr lang="pt-BR" i="1" err="1">
                <a:ea typeface="+mn-lt"/>
                <a:cs typeface="+mn-lt"/>
              </a:rPr>
              <a:t>Gn</a:t>
            </a:r>
            <a:r>
              <a:rPr lang="pt-BR" i="1" dirty="0">
                <a:ea typeface="+mn-lt"/>
                <a:cs typeface="+mn-lt"/>
              </a:rPr>
              <a:t> 3.22</a:t>
            </a:r>
            <a:r>
              <a:rPr lang="pt-BR" dirty="0">
                <a:ea typeface="+mn-lt"/>
                <a:cs typeface="+mn-lt"/>
              </a:rPr>
              <a:t>).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i="1" dirty="0" err="1">
                <a:ea typeface="+mn-lt"/>
                <a:cs typeface="+mn-lt"/>
              </a:rPr>
              <a:t>Yadaʿ</a:t>
            </a:r>
            <a:r>
              <a:rPr lang="pt-BR" i="1" dirty="0">
                <a:ea typeface="+mn-lt"/>
                <a:cs typeface="+mn-lt"/>
              </a:rPr>
              <a:t> </a:t>
            </a:r>
            <a:r>
              <a:rPr lang="pt-BR" i="1" dirty="0" err="1">
                <a:ea typeface="+mn-lt"/>
                <a:cs typeface="+mn-lt"/>
              </a:rPr>
              <a:t>tov</a:t>
            </a:r>
            <a:r>
              <a:rPr lang="pt-BR" i="1" dirty="0">
                <a:ea typeface="+mn-lt"/>
                <a:cs typeface="+mn-lt"/>
              </a:rPr>
              <a:t> </a:t>
            </a:r>
            <a:r>
              <a:rPr lang="pt-BR" i="1" dirty="0" err="1">
                <a:ea typeface="+mn-lt"/>
                <a:cs typeface="+mn-lt"/>
              </a:rPr>
              <a:t>varaʿ</a:t>
            </a:r>
            <a:r>
              <a:rPr lang="pt-BR" dirty="0">
                <a:ea typeface="+mn-lt"/>
                <a:cs typeface="+mn-lt"/>
              </a:rPr>
              <a:t> = experimentar moralmente.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Deus deu liberdade de escolha, mas com responsabilidade.</a:t>
            </a:r>
          </a:p>
          <a:p>
            <a:pPr indent="0">
              <a:buNone/>
            </a:pPr>
            <a:r>
              <a:rPr lang="pt-BR" dirty="0">
                <a:ea typeface="+mn-lt"/>
                <a:cs typeface="+mn-lt"/>
              </a:rPr>
              <a:t>“Se procederes bem, não é certo que serás aceito?” – </a:t>
            </a:r>
            <a:r>
              <a:rPr lang="pt-BR" i="1" dirty="0" err="1">
                <a:ea typeface="+mn-lt"/>
                <a:cs typeface="+mn-lt"/>
              </a:rPr>
              <a:t>Gn</a:t>
            </a:r>
            <a:r>
              <a:rPr lang="pt-BR" i="1" dirty="0">
                <a:ea typeface="+mn-lt"/>
                <a:cs typeface="+mn-lt"/>
              </a:rPr>
              <a:t> 4.7</a:t>
            </a:r>
            <a:br>
              <a:rPr lang="pt-BR" i="1" dirty="0">
                <a:ea typeface="+mn-lt"/>
                <a:cs typeface="+mn-lt"/>
              </a:rPr>
            </a:br>
            <a:r>
              <a:rPr lang="pt-BR" b="1" dirty="0">
                <a:ea typeface="+mn-lt"/>
                <a:cs typeface="+mn-lt"/>
              </a:rPr>
              <a:t>O homem tem livre-arbítrio, mas depende da graça</a:t>
            </a:r>
            <a:r>
              <a:rPr lang="pt-BR" dirty="0">
                <a:ea typeface="+mn-lt"/>
                <a:cs typeface="+mn-lt"/>
              </a:rPr>
              <a:t>.</a:t>
            </a:r>
            <a:br>
              <a:rPr lang="pt-BR" dirty="0">
                <a:ea typeface="+mn-lt"/>
                <a:cs typeface="+mn-lt"/>
              </a:rPr>
            </a:br>
            <a:r>
              <a:rPr lang="pt-BR" i="1" dirty="0" err="1">
                <a:ea typeface="+mn-lt"/>
                <a:cs typeface="+mn-lt"/>
              </a:rPr>
              <a:t>Myer</a:t>
            </a:r>
            <a:r>
              <a:rPr lang="pt-BR" i="1" dirty="0">
                <a:ea typeface="+mn-lt"/>
                <a:cs typeface="+mn-lt"/>
              </a:rPr>
              <a:t> </a:t>
            </a:r>
            <a:r>
              <a:rPr lang="pt-BR" i="1" dirty="0" err="1">
                <a:ea typeface="+mn-lt"/>
                <a:cs typeface="+mn-lt"/>
              </a:rPr>
              <a:t>Pearlman</a:t>
            </a:r>
            <a:r>
              <a:rPr lang="pt-BR" i="1" dirty="0">
                <a:ea typeface="+mn-lt"/>
                <a:cs typeface="+mn-lt"/>
              </a:rPr>
              <a:t>:</a:t>
            </a:r>
            <a:r>
              <a:rPr lang="pt-BR" dirty="0">
                <a:ea typeface="+mn-lt"/>
                <a:cs typeface="+mn-lt"/>
              </a:rPr>
              <a:t> “O corpo é o templo do Espírito; seu uso reflete a santidade do seu Ocupante.”</a:t>
            </a:r>
            <a:endParaRPr lang="pt-BR" dirty="0"/>
          </a:p>
          <a:p>
            <a:pPr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Homem andando ao lado de rio&#10;&#10;O conteúdo gerado por IA pode estar incorreto.">
            <a:extLst>
              <a:ext uri="{FF2B5EF4-FFF2-40B4-BE49-F238E27FC236}">
                <a16:creationId xmlns:a16="http://schemas.microsoft.com/office/drawing/2014/main" id="{A0FAB16C-04FF-1D4C-602E-926A93DA3E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86" r="28213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6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Pessoas na frente de um bolo&#10;&#10;O conteúdo gerado por IA pode estar incorreto.">
            <a:extLst>
              <a:ext uri="{FF2B5EF4-FFF2-40B4-BE49-F238E27FC236}">
                <a16:creationId xmlns:a16="http://schemas.microsoft.com/office/drawing/2014/main" id="{D46AF0F4-7FCB-1190-F23F-F8E10BA6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1" b="17188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DD5CDBE-BAD6-BDDF-E93B-3638A624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50" y="-152460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2. A Potencialização do Sofrimento</a:t>
            </a:r>
            <a:endParaRPr lang="pt-BR">
              <a:solidFill>
                <a:srgbClr val="FFFFFF"/>
              </a:solidFill>
            </a:endParaRP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F8046555-EAC9-B877-94D1-58644E2077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</a:blip>
          <a:srcRect l="13053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E10D9A-9C37-849A-C6A5-096C0502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05" y="1716579"/>
            <a:ext cx="10773128" cy="51361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Além do pecado original, há 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a multiplicação do mal</a:t>
            </a: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pt-BR" sz="32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As 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obras da carne</a:t>
            </a: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pt-BR" sz="3200" err="1">
                <a:solidFill>
                  <a:srgbClr val="FFFFFF"/>
                </a:solidFill>
                <a:ea typeface="+mn-lt"/>
                <a:cs typeface="+mn-lt"/>
              </a:rPr>
              <a:t>Gl</a:t>
            </a: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 5.19–21) intensificam o sofrimento.</a:t>
            </a:r>
            <a:endParaRPr lang="pt-BR" sz="32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Drogas, pornografia e vícios destroem o corpo e a alma.</a:t>
            </a:r>
          </a:p>
          <a:p>
            <a:pPr marL="0" indent="0">
              <a:buNone/>
            </a:pPr>
            <a:endParaRPr lang="pt-BR" sz="320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“Instrui o menino no caminho em que deve andar.” – </a:t>
            </a:r>
            <a:r>
              <a:rPr lang="pt-BR" sz="3200" i="1" err="1">
                <a:solidFill>
                  <a:srgbClr val="FFFFFF"/>
                </a:solidFill>
                <a:ea typeface="+mn-lt"/>
                <a:cs typeface="+mn-lt"/>
              </a:rPr>
              <a:t>Pv</a:t>
            </a:r>
            <a:r>
              <a:rPr lang="pt-BR" sz="3200" i="1" dirty="0">
                <a:solidFill>
                  <a:srgbClr val="FFFFFF"/>
                </a:solidFill>
                <a:ea typeface="+mn-lt"/>
                <a:cs typeface="+mn-lt"/>
              </a:rPr>
              <a:t> 22.6</a:t>
            </a:r>
            <a:endParaRPr lang="pt-BR" sz="32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None/>
            </a:pPr>
            <a:endParaRPr lang="pt-BR" sz="3200" i="1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200" i="1" dirty="0">
                <a:solidFill>
                  <a:srgbClr val="FFFFFF"/>
                </a:solidFill>
                <a:ea typeface="+mn-lt"/>
                <a:cs typeface="+mn-lt"/>
              </a:rPr>
              <a:t>David Wilkerson:</a:t>
            </a: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 “O pecado ignorado em casa se fortalece no mundo.”</a:t>
            </a:r>
            <a:endParaRPr lang="pt-BR" sz="3200" dirty="0">
              <a:solidFill>
                <a:srgbClr val="FFFFFF"/>
              </a:solidFill>
            </a:endParaRPr>
          </a:p>
          <a:p>
            <a:pPr>
              <a:buNone/>
            </a:pPr>
            <a:endParaRPr lang="pt-BR" sz="14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62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pessoa, homem, água, segurando&#10;&#10;O conteúdo gerado por IA pode estar incorreto.">
            <a:extLst>
              <a:ext uri="{FF2B5EF4-FFF2-40B4-BE49-F238E27FC236}">
                <a16:creationId xmlns:a16="http://schemas.microsoft.com/office/drawing/2014/main" id="{80085ABF-47F6-D291-71D4-074BB84065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08" r="9089" b="15169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15FA47-E0C4-EAAF-BB9F-D362AB41B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828492" cy="410990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TÓPICO III – DO ABATIMENTO À GLORIFICAÇÃO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0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2895E0-C0D0-495C-B307-29540827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3"/>
            <a:ext cx="4707671" cy="1225650"/>
          </a:xfrm>
        </p:spPr>
        <p:txBody>
          <a:bodyPr anchor="b">
            <a:normAutofit/>
          </a:bodyPr>
          <a:lstStyle/>
          <a:p>
            <a:pPr marL="742950" indent="-742950">
              <a:buAutoNum type="arabicPeriod"/>
            </a:pPr>
            <a:r>
              <a:rPr lang="pt-BR" sz="3800" b="1">
                <a:solidFill>
                  <a:schemeClr val="bg1"/>
                </a:solidFill>
                <a:ea typeface="+mj-lt"/>
                <a:cs typeface="+mj-lt"/>
              </a:rPr>
              <a:t>A Realidade das Enfermidades</a:t>
            </a:r>
            <a:endParaRPr lang="pt-BR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FFF2BE-BCD4-3853-A9A8-DA861F958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79" y="1219079"/>
            <a:ext cx="6326172" cy="535861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As doenças resultam da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degeneração do corpo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(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Rm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8.22).</a:t>
            </a:r>
            <a:endParaRPr lang="pt-BR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Mesmo o justo sofre enfermidades:</a:t>
            </a:r>
            <a:endParaRPr lang="pt-BR" dirty="0">
              <a:solidFill>
                <a:schemeClr val="bg1"/>
              </a:solidFill>
            </a:endParaRPr>
          </a:p>
          <a:p>
            <a:pPr marL="971550" lvl="1" indent="-285750">
              <a:buFont typeface="Arial"/>
              <a:buChar char="•"/>
            </a:pPr>
            <a:r>
              <a:rPr lang="pt-BR" sz="2800" err="1">
                <a:solidFill>
                  <a:schemeClr val="bg1"/>
                </a:solidFill>
                <a:ea typeface="+mn-lt"/>
                <a:cs typeface="+mn-lt"/>
              </a:rPr>
              <a:t>Trófimo</a:t>
            </a:r>
            <a:r>
              <a:rPr lang="pt-BR" sz="2800" dirty="0">
                <a:solidFill>
                  <a:schemeClr val="bg1"/>
                </a:solidFill>
                <a:ea typeface="+mn-lt"/>
                <a:cs typeface="+mn-lt"/>
              </a:rPr>
              <a:t> (2Tm 4.20)</a:t>
            </a:r>
            <a:endParaRPr lang="pt-BR" sz="2800" dirty="0">
              <a:solidFill>
                <a:schemeClr val="bg1"/>
              </a:solidFill>
            </a:endParaRPr>
          </a:p>
          <a:p>
            <a:pPr marL="971550" lvl="1" indent="-28575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ea typeface="+mn-lt"/>
                <a:cs typeface="+mn-lt"/>
              </a:rPr>
              <a:t>Timóteo (1Tm 5.23)</a:t>
            </a:r>
            <a:endParaRPr lang="pt-BR" sz="2800" dirty="0">
              <a:solidFill>
                <a:schemeClr val="bg1"/>
              </a:solidFill>
            </a:endParaRPr>
          </a:p>
          <a:p>
            <a:pPr marL="971550" lvl="1" indent="-28575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ea typeface="+mn-lt"/>
                <a:cs typeface="+mn-lt"/>
              </a:rPr>
              <a:t>Jó, símbolo do sofrimento santo (Jó 2.7).</a:t>
            </a:r>
          </a:p>
          <a:p>
            <a:pPr lvl="1" indent="0">
              <a:buNone/>
            </a:pPr>
            <a:r>
              <a:rPr lang="pt-BR" sz="2800" i="1" err="1">
                <a:solidFill>
                  <a:schemeClr val="bg1"/>
                </a:solidFill>
                <a:ea typeface="+mn-lt"/>
                <a:cs typeface="+mn-lt"/>
              </a:rPr>
              <a:t>Elienai</a:t>
            </a:r>
            <a:r>
              <a:rPr lang="pt-BR" sz="2800" i="1" dirty="0">
                <a:solidFill>
                  <a:schemeClr val="bg1"/>
                </a:solidFill>
                <a:ea typeface="+mn-lt"/>
                <a:cs typeface="+mn-lt"/>
              </a:rPr>
              <a:t> Cabral:</a:t>
            </a:r>
            <a:r>
              <a:rPr lang="pt-BR" sz="2800" dirty="0">
                <a:solidFill>
                  <a:schemeClr val="bg1"/>
                </a:solidFill>
                <a:ea typeface="+mn-lt"/>
                <a:cs typeface="+mn-lt"/>
              </a:rPr>
              <a:t> “O sofrimento físico, quando vivido na graça, é escola de santificação.”</a:t>
            </a:r>
            <a:br>
              <a:rPr lang="pt-BR" sz="2800" dirty="0">
                <a:ea typeface="+mn-lt"/>
                <a:cs typeface="+mn-lt"/>
              </a:rPr>
            </a:br>
            <a:r>
              <a:rPr lang="pt-BR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</a:p>
          <a:p>
            <a:pPr lvl="1" indent="0">
              <a:buNone/>
            </a:pPr>
            <a:r>
              <a:rPr lang="pt-BR" sz="2800" dirty="0">
                <a:solidFill>
                  <a:schemeClr val="bg1"/>
                </a:solidFill>
                <a:ea typeface="+mn-lt"/>
                <a:cs typeface="+mn-lt"/>
              </a:rPr>
              <a:t>Cristo cura, mas às vezes a cura é espiritual, não física.</a:t>
            </a:r>
            <a:endParaRPr lang="pt-BR" sz="2800" dirty="0">
              <a:solidFill>
                <a:schemeClr val="bg1"/>
              </a:solidFill>
            </a:endParaRPr>
          </a:p>
          <a:p>
            <a:pPr lvl="1">
              <a:buNone/>
            </a:pPr>
            <a:endParaRPr lang="pt-BR" sz="17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Imagem gráfica de pessoa em pé&#10;&#10;O conteúdo gerado por IA pode estar incorreto.">
            <a:extLst>
              <a:ext uri="{FF2B5EF4-FFF2-40B4-BE49-F238E27FC236}">
                <a16:creationId xmlns:a16="http://schemas.microsoft.com/office/drawing/2014/main" id="{BADD2698-A65F-1C4E-69E7-897B5E98D6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373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7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Mão de pessoa&#10;&#10;O conteúdo gerado por IA pode estar incorreto.">
            <a:extLst>
              <a:ext uri="{FF2B5EF4-FFF2-40B4-BE49-F238E27FC236}">
                <a16:creationId xmlns:a16="http://schemas.microsoft.com/office/drawing/2014/main" id="{54A39023-2E0D-3BC8-272B-FB1651FDE7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63" r="30673" b="-1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1F9B89-E4E9-63A7-2619-7FE2B4D4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279" y="-226919"/>
            <a:ext cx="5464968" cy="1559301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2. Enfado e Canseira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A281A-CE6F-7D56-B826-71CDCB9F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827" y="1463616"/>
            <a:ext cx="6785716" cy="529404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“Os dias da nossa vida sobem a setenta anos... o melhor deles é canseira e enfado.” – </a:t>
            </a:r>
            <a:r>
              <a:rPr lang="pt-BR" i="1" err="1">
                <a:ea typeface="+mn-lt"/>
                <a:cs typeface="+mn-lt"/>
              </a:rPr>
              <a:t>Sl</a:t>
            </a:r>
            <a:r>
              <a:rPr lang="pt-BR" i="1" dirty="0">
                <a:ea typeface="+mn-lt"/>
                <a:cs typeface="+mn-lt"/>
              </a:rPr>
              <a:t> 90.10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i="1" dirty="0">
                <a:ea typeface="+mn-lt"/>
                <a:cs typeface="+mn-lt"/>
              </a:rPr>
              <a:t>Amal</a:t>
            </a:r>
            <a:r>
              <a:rPr lang="pt-BR" dirty="0">
                <a:ea typeface="+mn-lt"/>
                <a:cs typeface="+mn-lt"/>
              </a:rPr>
              <a:t> (</a:t>
            </a:r>
            <a:r>
              <a:rPr lang="pt-BR" err="1">
                <a:ea typeface="+mn-lt"/>
                <a:cs typeface="+mn-lt"/>
              </a:rPr>
              <a:t>Hb</a:t>
            </a:r>
            <a:r>
              <a:rPr lang="pt-BR" dirty="0">
                <a:ea typeface="+mn-lt"/>
                <a:cs typeface="+mn-lt"/>
              </a:rPr>
              <a:t>) = desgaste contínuo, limite humano.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A Bíblia integra os idosos na comunhão (</a:t>
            </a:r>
            <a:r>
              <a:rPr lang="pt-BR" err="1">
                <a:ea typeface="+mn-lt"/>
                <a:cs typeface="+mn-lt"/>
              </a:rPr>
              <a:t>Tg</a:t>
            </a:r>
            <a:r>
              <a:rPr lang="pt-BR" dirty="0">
                <a:ea typeface="+mn-lt"/>
                <a:cs typeface="+mn-lt"/>
              </a:rPr>
              <a:t> 2.1; </a:t>
            </a:r>
            <a:r>
              <a:rPr lang="pt-BR" err="1">
                <a:ea typeface="+mn-lt"/>
                <a:cs typeface="+mn-lt"/>
              </a:rPr>
              <a:t>Gl</a:t>
            </a:r>
            <a:r>
              <a:rPr lang="pt-BR" dirty="0">
                <a:ea typeface="+mn-lt"/>
                <a:cs typeface="+mn-lt"/>
              </a:rPr>
              <a:t> 6.10).</a:t>
            </a:r>
            <a:endParaRPr lang="pt-BR" dirty="0"/>
          </a:p>
          <a:p>
            <a:pPr>
              <a:buFont typeface="Arial"/>
              <a:buChar char="•"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err="1">
                <a:ea typeface="+mn-lt"/>
                <a:cs typeface="+mn-lt"/>
              </a:rPr>
              <a:t>Bonhoeffer</a:t>
            </a:r>
            <a:r>
              <a:rPr lang="pt-BR" b="1" dirty="0">
                <a:ea typeface="+mn-lt"/>
                <a:cs typeface="+mn-lt"/>
              </a:rPr>
              <a:t>:</a:t>
            </a:r>
            <a:r>
              <a:rPr lang="pt-BR" dirty="0">
                <a:ea typeface="+mn-lt"/>
                <a:cs typeface="+mn-lt"/>
              </a:rPr>
              <a:t> “A comunhão é o lugar onde a fraqueza vira força.”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Deus não faz acepção de pessoas (</a:t>
            </a:r>
            <a:r>
              <a:rPr lang="pt-BR" err="1">
                <a:ea typeface="+mn-lt"/>
                <a:cs typeface="+mn-lt"/>
              </a:rPr>
              <a:t>Tg</a:t>
            </a:r>
            <a:r>
              <a:rPr lang="pt-BR" dirty="0">
                <a:ea typeface="+mn-lt"/>
                <a:cs typeface="+mn-lt"/>
              </a:rPr>
              <a:t> 1.9-11; 1Pe 1.24).</a:t>
            </a:r>
            <a:endParaRPr lang="pt-BR" dirty="0"/>
          </a:p>
          <a:p>
            <a:pPr indent="0">
              <a:buNone/>
            </a:pPr>
            <a:endParaRPr lang="pt-BR" sz="1700"/>
          </a:p>
          <a:p>
            <a:pPr marL="0" indent="0">
              <a:buNone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116382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80B993-D410-FAE2-4B9A-A5FE4517E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50" y="-94951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3. O Corpo Glorificado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459252-48A1-35DD-2E8C-DA94C41A5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3" y="1197486"/>
            <a:ext cx="6373658" cy="54539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“Transformará o corpo da nossa humilhação para ser conforme ao corpo da sua glória.” – </a:t>
            </a:r>
            <a:r>
              <a:rPr lang="pt-BR" sz="3000" i="1" err="1">
                <a:ea typeface="+mn-lt"/>
                <a:cs typeface="+mn-lt"/>
              </a:rPr>
              <a:t>Fp</a:t>
            </a:r>
            <a:r>
              <a:rPr lang="pt-BR" sz="3000" i="1" dirty="0">
                <a:ea typeface="+mn-lt"/>
                <a:cs typeface="+mn-lt"/>
              </a:rPr>
              <a:t> 3.20–21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i="1" err="1">
                <a:ea typeface="+mn-lt"/>
                <a:cs typeface="+mn-lt"/>
              </a:rPr>
              <a:t>Metaschēmatizō</a:t>
            </a:r>
            <a:r>
              <a:rPr lang="pt-BR" sz="3000" dirty="0">
                <a:ea typeface="+mn-lt"/>
                <a:cs typeface="+mn-lt"/>
              </a:rPr>
              <a:t> (gr.) = mudar de forma, metamorfose espiritual.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O corpo glorificado será </a:t>
            </a:r>
            <a:r>
              <a:rPr lang="pt-BR" sz="3000" b="1" dirty="0">
                <a:ea typeface="+mn-lt"/>
                <a:cs typeface="+mn-lt"/>
              </a:rPr>
              <a:t>incorruptível</a:t>
            </a:r>
            <a:r>
              <a:rPr lang="pt-BR" sz="3000" dirty="0">
                <a:ea typeface="+mn-lt"/>
                <a:cs typeface="+mn-lt"/>
              </a:rPr>
              <a:t>, </a:t>
            </a:r>
            <a:r>
              <a:rPr lang="pt-BR" sz="3000" b="1" dirty="0">
                <a:ea typeface="+mn-lt"/>
                <a:cs typeface="+mn-lt"/>
              </a:rPr>
              <a:t>sem dor</a:t>
            </a:r>
            <a:r>
              <a:rPr lang="pt-BR" sz="3000" dirty="0">
                <a:ea typeface="+mn-lt"/>
                <a:cs typeface="+mn-lt"/>
              </a:rPr>
              <a:t>, </a:t>
            </a:r>
            <a:r>
              <a:rPr lang="pt-BR" sz="3000" b="1" dirty="0">
                <a:ea typeface="+mn-lt"/>
                <a:cs typeface="+mn-lt"/>
              </a:rPr>
              <a:t>sem pecado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Seremos </a:t>
            </a:r>
            <a:r>
              <a:rPr lang="pt-BR" sz="3000" b="1" dirty="0">
                <a:ea typeface="+mn-lt"/>
                <a:cs typeface="+mn-lt"/>
              </a:rPr>
              <a:t>semelhantes a Cristo</a:t>
            </a:r>
            <a:r>
              <a:rPr lang="pt-BR" sz="3000" dirty="0">
                <a:ea typeface="+mn-lt"/>
                <a:cs typeface="+mn-lt"/>
              </a:rPr>
              <a:t> (1Jo 3.2).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Enoque e Elias também serão transformados (1Co 15.51).</a:t>
            </a:r>
            <a:endParaRPr lang="pt-BR" sz="3000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Uma imagem contendo escuro, luz, grande, pássaro&#10;&#10;O conteúdo gerado por IA pode estar incorreto.">
            <a:extLst>
              <a:ext uri="{FF2B5EF4-FFF2-40B4-BE49-F238E27FC236}">
                <a16:creationId xmlns:a16="http://schemas.microsoft.com/office/drawing/2014/main" id="{9D1FADB8-B9BC-BABE-949E-E90D19B49C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84" r="2769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932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F851CE92-0B04-216F-B608-186A8E028F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15" r="9113" b="-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59CC78-FD83-DA1D-02DC-91DB206A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400" i="1" dirty="0">
                <a:ea typeface="+mn-lt"/>
                <a:cs typeface="+mn-lt"/>
              </a:rPr>
              <a:t>Donald </a:t>
            </a:r>
            <a:r>
              <a:rPr lang="pt-BR" sz="3400" i="1" err="1">
                <a:ea typeface="+mn-lt"/>
                <a:cs typeface="+mn-lt"/>
              </a:rPr>
              <a:t>Gee</a:t>
            </a:r>
            <a:r>
              <a:rPr lang="pt-BR" sz="3400" i="1" dirty="0">
                <a:ea typeface="+mn-lt"/>
                <a:cs typeface="+mn-lt"/>
              </a:rPr>
              <a:t>:</a:t>
            </a:r>
            <a:r>
              <a:rPr lang="pt-BR" sz="3400" dirty="0">
                <a:ea typeface="+mn-lt"/>
                <a:cs typeface="+mn-lt"/>
              </a:rPr>
              <a:t> “O corpo glorificado não é novo, mas redimido.”</a:t>
            </a:r>
          </a:p>
          <a:p>
            <a:pPr>
              <a:buNone/>
            </a:pPr>
            <a:endParaRPr lang="pt-BR" sz="3400" i="1" dirty="0">
              <a:ea typeface="+mn-lt"/>
              <a:cs typeface="+mn-lt"/>
            </a:endParaRPr>
          </a:p>
          <a:p>
            <a:pPr>
              <a:buNone/>
            </a:pPr>
            <a:r>
              <a:rPr lang="pt-BR" sz="3400" i="1" dirty="0">
                <a:ea typeface="+mn-lt"/>
                <a:cs typeface="+mn-lt"/>
              </a:rPr>
              <a:t>Tertuliano:</a:t>
            </a:r>
            <a:r>
              <a:rPr lang="pt-BR" sz="3400" dirty="0">
                <a:ea typeface="+mn-lt"/>
                <a:cs typeface="+mn-lt"/>
              </a:rPr>
              <a:t> “Aquele que fez o corpo do nada, pode restaurá-lo de qualquer coisa.”</a:t>
            </a:r>
            <a:endParaRPr lang="pt-BR" sz="3400" dirty="0"/>
          </a:p>
          <a:p>
            <a:pPr>
              <a:buNone/>
            </a:pPr>
            <a:endParaRPr lang="pt-BR" sz="3400" dirty="0">
              <a:ea typeface="+mn-lt"/>
              <a:cs typeface="+mn-lt"/>
            </a:endParaRPr>
          </a:p>
          <a:p>
            <a:pPr>
              <a:buNone/>
            </a:pPr>
            <a:endParaRPr lang="pt-BR" sz="3400" dirty="0">
              <a:ea typeface="+mn-lt"/>
              <a:cs typeface="+mn-lt"/>
            </a:endParaRPr>
          </a:p>
          <a:p>
            <a:pPr>
              <a:buNone/>
            </a:pPr>
            <a:endParaRPr lang="pt-BR" sz="3400" dirty="0"/>
          </a:p>
          <a:p>
            <a:pPr marL="0" indent="0">
              <a:buNone/>
            </a:pP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221043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65AEAE-BBC9-ABEE-1D9E-7131B302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sz="8000">
                <a:solidFill>
                  <a:schemeClr val="bg1"/>
                </a:solidFill>
              </a:rPr>
              <a:t>Texto Áureo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4AE858-3DAB-36FA-FEB3-43DE6038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3800" dirty="0">
                <a:solidFill>
                  <a:schemeClr val="bg1"/>
                </a:solidFill>
              </a:rPr>
              <a:t>"No suor do teu rosto, comerás o teu pão, até que te tornes à terra; porque dela foste tomado, porquanto és pó e em pó te tornarás."</a:t>
            </a:r>
            <a:br>
              <a:rPr lang="pt-BR" sz="3800" dirty="0"/>
            </a:br>
            <a:r>
              <a:rPr lang="pt-BR" sz="3800" dirty="0">
                <a:solidFill>
                  <a:schemeClr val="bg1"/>
                </a:solidFill>
              </a:rPr>
              <a:t>(</a:t>
            </a:r>
            <a:r>
              <a:rPr lang="pt-BR" sz="3800" err="1">
                <a:solidFill>
                  <a:schemeClr val="bg1"/>
                </a:solidFill>
              </a:rPr>
              <a:t>Gn</a:t>
            </a:r>
            <a:r>
              <a:rPr lang="pt-BR" sz="3800" dirty="0">
                <a:solidFill>
                  <a:schemeClr val="bg1"/>
                </a:solidFill>
              </a:rPr>
              <a:t> 3.19)</a:t>
            </a:r>
          </a:p>
        </p:txBody>
      </p:sp>
    </p:spTree>
    <p:extLst>
      <p:ext uri="{BB962C8B-B14F-4D97-AF65-F5344CB8AC3E}">
        <p14:creationId xmlns:p14="http://schemas.microsoft.com/office/powerpoint/2010/main" val="188093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CD01A590-56DF-986A-AC15-4A24014A1E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-170" t="11252" b="7448"/>
          <a:stretch>
            <a:fillRect/>
          </a:stretch>
        </p:blipFill>
        <p:spPr>
          <a:xfrm>
            <a:off x="20" y="11"/>
            <a:ext cx="7904064" cy="68566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7CB497-DEE5-4527-49E6-DC2E07F8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Da Queda à Glória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C2B5ED-D7F8-A30F-B474-CE150B7A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5381621" cy="40434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O corpo foi afetado pelo pecado, mas será restaurado por Cristo.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Sofremos no tempo, mas seremos glorificados na eternidade.</a:t>
            </a:r>
            <a:endParaRPr lang="pt-BR" sz="3200" b="1">
              <a:solidFill>
                <a:srgbClr val="FFFFFF"/>
              </a:solidFill>
            </a:endParaRPr>
          </a:p>
          <a:p>
            <a:pPr indent="0"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“Gememos, esperando a redenção do nosso corpo.” – </a:t>
            </a:r>
            <a:r>
              <a:rPr lang="pt-BR" sz="3200" b="1" i="1" err="1">
                <a:solidFill>
                  <a:srgbClr val="FFFFFF"/>
                </a:solidFill>
                <a:ea typeface="+mn-lt"/>
                <a:cs typeface="+mn-lt"/>
              </a:rPr>
              <a:t>Rm</a:t>
            </a:r>
            <a:r>
              <a:rPr lang="pt-BR" sz="3200" b="1" i="1" dirty="0">
                <a:solidFill>
                  <a:srgbClr val="FFFFFF"/>
                </a:solidFill>
                <a:ea typeface="+mn-lt"/>
                <a:cs typeface="+mn-lt"/>
              </a:rPr>
              <a:t> 8.23</a:t>
            </a:r>
            <a:endParaRPr lang="pt-BR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00633465-DC0D-9FC6-3637-620C13A424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79" r="2074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8167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C75742-789A-1F85-F4E1-C6CA9A97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</a:rPr>
              <a:t>ENTENDA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A951AC-BD96-705B-BCA4-14C4F7B7D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62" y="2067344"/>
            <a:ext cx="5880473" cy="387774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Deus criou o corpo → Perfeito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O pecado feriu → Mortal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Cristo redimiu → Esperança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O Espírito habita → Santificação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A glória virá → Redenção final</a:t>
            </a: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endParaRPr lang="pt-BR" sz="2000">
              <a:solidFill>
                <a:schemeClr val="bg1"/>
              </a:solidFill>
            </a:endParaRPr>
          </a:p>
          <a:p>
            <a:pPr>
              <a:buFont typeface="Arial"/>
            </a:pPr>
            <a:endParaRPr lang="pt-BR" sz="2000">
              <a:solidFill>
                <a:schemeClr val="bg1"/>
              </a:solidFill>
            </a:endParaRPr>
          </a:p>
          <a:p>
            <a:pPr>
              <a:buFont typeface="Arial"/>
            </a:pPr>
            <a:endParaRPr lang="pt-BR" sz="200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A229B31E-0732-A6C4-08D4-BFE378038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595726"/>
            <a:ext cx="5666547" cy="56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15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Uma imagem contendo ao ar livre, avião, fumaça, vindo&#10;&#10;O conteúdo gerado por IA pode estar incorreto.">
            <a:extLst>
              <a:ext uri="{FF2B5EF4-FFF2-40B4-BE49-F238E27FC236}">
                <a16:creationId xmlns:a16="http://schemas.microsoft.com/office/drawing/2014/main" id="{D4075273-8DD9-F221-94EC-A87C6FB9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7170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C4D2AD-B03A-ADEB-3F8A-DC432971C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800" dirty="0">
                <a:ea typeface="+mn-lt"/>
                <a:cs typeface="+mn-lt"/>
              </a:rPr>
              <a:t>“Porque dele, e por ele, e para ele são todas as coisas; glória, pois, a ele eternamente.” – </a:t>
            </a:r>
            <a:r>
              <a:rPr lang="pt-BR" sz="3800" i="1" dirty="0">
                <a:ea typeface="+mn-lt"/>
                <a:cs typeface="+mn-lt"/>
              </a:rPr>
              <a:t>Romanos 11.36</a:t>
            </a:r>
            <a:br>
              <a:rPr lang="pt-BR" sz="3800" i="1" dirty="0">
                <a:ea typeface="+mn-lt"/>
                <a:cs typeface="+mn-lt"/>
              </a:rPr>
            </a:br>
            <a:r>
              <a:rPr lang="pt-BR" sz="3800" i="1" dirty="0">
                <a:ea typeface="+mn-lt"/>
                <a:cs typeface="+mn-lt"/>
              </a:rPr>
              <a:t> </a:t>
            </a:r>
            <a:r>
              <a:rPr lang="pt-BR" sz="3800" b="1" dirty="0">
                <a:ea typeface="+mn-lt"/>
                <a:cs typeface="+mn-lt"/>
              </a:rPr>
              <a:t>Glória a Deus por Cristo Jesus!</a:t>
            </a:r>
            <a:endParaRPr lang="pt-BR" sz="3800" dirty="0">
              <a:ea typeface="+mn-lt"/>
              <a:cs typeface="+mn-lt"/>
            </a:endParaRPr>
          </a:p>
          <a:p>
            <a:pPr>
              <a:buNone/>
            </a:pPr>
            <a:endParaRPr lang="pt-BR" sz="2200" b="1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96633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553163-8774-90D9-6F05-04DFB8C1C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800" dirty="0">
                <a:ea typeface="+mn-lt"/>
                <a:cs typeface="+mn-lt"/>
              </a:rPr>
              <a:t>“Por um só homem entrou o pecado no mundo, e pelo pecado a morte.” – </a:t>
            </a:r>
            <a:r>
              <a:rPr lang="pt-BR" sz="3800" i="1" dirty="0">
                <a:ea typeface="+mn-lt"/>
                <a:cs typeface="+mn-lt"/>
              </a:rPr>
              <a:t>Romanos 5.12</a:t>
            </a:r>
          </a:p>
          <a:p>
            <a:pPr marL="0" indent="0">
              <a:buNone/>
            </a:pPr>
            <a:endParaRPr lang="pt-BR" sz="2000" i="1"/>
          </a:p>
          <a:p>
            <a:pPr marL="0" indent="0">
              <a:buNone/>
            </a:pPr>
            <a:endParaRPr lang="pt-BR" sz="2000">
              <a:ea typeface="+mn-lt"/>
              <a:cs typeface="+mn-lt"/>
            </a:endParaRPr>
          </a:p>
        </p:txBody>
      </p:sp>
      <p:pic>
        <p:nvPicPr>
          <p:cNvPr id="2" name="Imagem 1" descr="Imagem do Pin de história">
            <a:extLst>
              <a:ext uri="{FF2B5EF4-FFF2-40B4-BE49-F238E27FC236}">
                <a16:creationId xmlns:a16="http://schemas.microsoft.com/office/drawing/2014/main" id="{1E051852-9A71-09CD-BE67-813EA8F8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66" r="6287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298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F45221-54A7-77FF-4C85-CFFC927D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075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200">
                <a:solidFill>
                  <a:schemeClr val="bg1"/>
                </a:solidFill>
                <a:ea typeface="+mj-lt"/>
                <a:cs typeface="+mj-lt"/>
              </a:rPr>
              <a:t>INTRODUÇÃO – A QUEDA E SUAS CONSEQUÊNCIAS</a:t>
            </a:r>
            <a:endParaRPr lang="pt-BR" sz="32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186A4C-26D6-992B-E0B2-DB8E1140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" y="1362854"/>
            <a:ext cx="6527455" cy="54880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 dirty="0">
                <a:solidFill>
                  <a:schemeClr val="bg1"/>
                </a:solidFill>
              </a:rPr>
              <a:t>A Queda em Gênesis</a:t>
            </a:r>
            <a:endParaRPr lang="pt-BR" sz="30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A desobediência rompeu a comunhão com Deus.</a:t>
            </a:r>
            <a:endParaRPr lang="pt-BR" sz="30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O corpo, antes perfeito, passou à vulnerabilidade.</a:t>
            </a:r>
            <a:endParaRPr lang="pt-BR" sz="30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O pecado trouxe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culpa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medo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e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morte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t-BR" sz="3000">
              <a:solidFill>
                <a:schemeClr val="bg1"/>
              </a:solidFill>
            </a:endParaRPr>
          </a:p>
          <a:p>
            <a:pPr indent="0"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“No dia em que dela comeres, certamente morrerás.” – </a:t>
            </a:r>
            <a:r>
              <a:rPr lang="pt-BR" sz="3000" i="1" dirty="0" err="1">
                <a:solidFill>
                  <a:schemeClr val="bg1"/>
                </a:solidFill>
                <a:ea typeface="+mn-lt"/>
                <a:cs typeface="+mn-lt"/>
              </a:rPr>
              <a:t>Gn</a:t>
            </a:r>
            <a:r>
              <a:rPr lang="pt-BR" sz="3000" i="1" dirty="0">
                <a:solidFill>
                  <a:schemeClr val="bg1"/>
                </a:solidFill>
                <a:ea typeface="+mn-lt"/>
                <a:cs typeface="+mn-lt"/>
              </a:rPr>
              <a:t> 2.17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 i="1" dirty="0">
                <a:solidFill>
                  <a:schemeClr val="bg1"/>
                </a:solidFill>
                <a:ea typeface="+mn-lt"/>
                <a:cs typeface="+mn-lt"/>
              </a:rPr>
              <a:t>Agostinho: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“Ao afastar-se da Fonte da Vida, o homem começou a morrer.”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1700">
              <a:solidFill>
                <a:schemeClr val="bg1"/>
              </a:solidFill>
            </a:endParaRPr>
          </a:p>
          <a:p>
            <a:pPr>
              <a:buNone/>
            </a:pPr>
            <a:endParaRPr lang="pt-BR" sz="170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endParaRPr lang="pt-BR" sz="17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6BF2327F-1D7E-D84F-CB7C-84637D20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0"/>
            <a:ext cx="5606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2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mesa, grande, segurando, homem&#10;&#10;O conteúdo gerado por IA pode estar incorreto.">
            <a:extLst>
              <a:ext uri="{FF2B5EF4-FFF2-40B4-BE49-F238E27FC236}">
                <a16:creationId xmlns:a16="http://schemas.microsoft.com/office/drawing/2014/main" id="{08B793F5-BBD3-5D92-FDBF-109FDB22CF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</a:blip>
          <a:srcRect t="10319" r="1" b="8526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35ADE7-3EA9-6073-540F-0049D10F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CURIOSIDADE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962943-4CB4-E4CB-0772-24EF8AAF0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800" dirty="0">
                <a:solidFill>
                  <a:srgbClr val="FFFFFF"/>
                </a:solidFill>
                <a:ea typeface="+mn-lt"/>
                <a:cs typeface="+mn-lt"/>
              </a:rPr>
              <a:t>O termo “morrerás” no hebraico (</a:t>
            </a:r>
            <a:r>
              <a:rPr lang="pt-BR" sz="3800" i="1" err="1">
                <a:solidFill>
                  <a:srgbClr val="FFFFFF"/>
                </a:solidFill>
                <a:ea typeface="+mn-lt"/>
                <a:cs typeface="+mn-lt"/>
              </a:rPr>
              <a:t>môt</a:t>
            </a:r>
            <a:r>
              <a:rPr lang="pt-BR" sz="3800" i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t-BR" sz="3800" i="1" err="1">
                <a:solidFill>
                  <a:srgbClr val="FFFFFF"/>
                </a:solidFill>
                <a:ea typeface="+mn-lt"/>
                <a:cs typeface="+mn-lt"/>
              </a:rPr>
              <a:t>tamut</a:t>
            </a:r>
            <a:r>
              <a:rPr lang="pt-BR" sz="3800" dirty="0">
                <a:solidFill>
                  <a:srgbClr val="FFFFFF"/>
                </a:solidFill>
                <a:ea typeface="+mn-lt"/>
                <a:cs typeface="+mn-lt"/>
              </a:rPr>
              <a:t>) traz a ideia de </a:t>
            </a:r>
            <a:r>
              <a:rPr lang="pt-BR" sz="3800" b="1" dirty="0">
                <a:solidFill>
                  <a:srgbClr val="FFFFFF"/>
                </a:solidFill>
                <a:ea typeface="+mn-lt"/>
                <a:cs typeface="+mn-lt"/>
              </a:rPr>
              <a:t>morte contínua</a:t>
            </a:r>
            <a:r>
              <a:rPr lang="pt-BR" sz="3800" dirty="0">
                <a:solidFill>
                  <a:srgbClr val="FFFFFF"/>
                </a:solidFill>
                <a:ea typeface="+mn-lt"/>
                <a:cs typeface="+mn-lt"/>
              </a:rPr>
              <a:t> — espiritual imediata, física progressiva.</a:t>
            </a:r>
            <a:endParaRPr lang="pt-BR" sz="3800" dirty="0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39F00ED-01D0-1FBC-9A1B-3965A2A2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18" r="2636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068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970340-C4C9-AF63-FC95-B378132F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400">
                <a:solidFill>
                  <a:srgbClr val="FFFFFF"/>
                </a:solidFill>
                <a:ea typeface="+mj-lt"/>
                <a:cs typeface="+mj-lt"/>
              </a:rPr>
              <a:t>Três Consequências Imediatas</a:t>
            </a:r>
            <a:endParaRPr lang="pt-BR" sz="34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D8F8B08-9302-DE08-B8B5-7E294387C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128052"/>
              </p:ext>
            </p:extLst>
          </p:nvPr>
        </p:nvGraphicFramePr>
        <p:xfrm>
          <a:off x="4243694" y="-112201"/>
          <a:ext cx="7773888" cy="709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76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EA448BC-1A92-50AF-4A26-F20AE164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TÓPICO I – DA PERFEIÇÃO À MORTE</a:t>
            </a:r>
          </a:p>
        </p:txBody>
      </p:sp>
    </p:spTree>
    <p:extLst>
      <p:ext uri="{BB962C8B-B14F-4D97-AF65-F5344CB8AC3E}">
        <p14:creationId xmlns:p14="http://schemas.microsoft.com/office/powerpoint/2010/main" val="380720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3D1707-05F0-DA38-3EBC-E4C01389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61" y="-347161"/>
            <a:ext cx="6781800" cy="133869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pt-BR" dirty="0">
                <a:ea typeface="+mj-lt"/>
                <a:cs typeface="+mj-lt"/>
              </a:rPr>
              <a:t>A Certificação Divina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DC6C04-B1C2-EF47-7375-8A58A207D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7"/>
          <a:stretch>
            <a:fillRect/>
          </a:stretch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5D3353-D439-1E60-7C4B-6A5606C3F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492" y="505431"/>
            <a:ext cx="8435195" cy="54247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Deus criou o homem </a:t>
            </a:r>
            <a:r>
              <a:rPr lang="pt-BR" sz="3200" b="1" dirty="0">
                <a:ea typeface="+mn-lt"/>
                <a:cs typeface="+mn-lt"/>
              </a:rPr>
              <a:t>reto e perfeito</a:t>
            </a:r>
            <a:r>
              <a:rPr lang="pt-BR" sz="3200" dirty="0">
                <a:ea typeface="+mn-lt"/>
                <a:cs typeface="+mn-lt"/>
              </a:rPr>
              <a:t> (</a:t>
            </a:r>
            <a:r>
              <a:rPr lang="pt-BR" sz="3200" err="1">
                <a:ea typeface="+mn-lt"/>
                <a:cs typeface="+mn-lt"/>
              </a:rPr>
              <a:t>Ec</a:t>
            </a:r>
            <a:r>
              <a:rPr lang="pt-BR" sz="3200" dirty="0">
                <a:ea typeface="+mn-lt"/>
                <a:cs typeface="+mn-lt"/>
              </a:rPr>
              <a:t> 7.29).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A perfeição do homem refletia a perfeição de Deus (Dt 18.13).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“E viu Deus tudo quanto fizera, e eis que era muito bom.” – </a:t>
            </a:r>
            <a:r>
              <a:rPr lang="pt-BR" sz="3200" i="1" err="1">
                <a:ea typeface="+mn-lt"/>
                <a:cs typeface="+mn-lt"/>
              </a:rPr>
              <a:t>Gn</a:t>
            </a:r>
            <a:r>
              <a:rPr lang="pt-BR" sz="3200" i="1" dirty="0">
                <a:ea typeface="+mn-lt"/>
                <a:cs typeface="+mn-lt"/>
              </a:rPr>
              <a:t> 1.31</a:t>
            </a:r>
            <a:endParaRPr lang="pt-BR" sz="3200" dirty="0"/>
          </a:p>
          <a:p>
            <a:pPr indent="0">
              <a:buNone/>
            </a:pPr>
            <a:r>
              <a:rPr lang="pt-BR" sz="3200" i="1" dirty="0">
                <a:ea typeface="+mn-lt"/>
                <a:cs typeface="+mn-lt"/>
              </a:rPr>
              <a:t>John </a:t>
            </a:r>
            <a:r>
              <a:rPr lang="pt-BR" sz="3200" i="1" err="1">
                <a:ea typeface="+mn-lt"/>
                <a:cs typeface="+mn-lt"/>
              </a:rPr>
              <a:t>Stott</a:t>
            </a:r>
            <a:r>
              <a:rPr lang="pt-BR" sz="3200" i="1" dirty="0">
                <a:ea typeface="+mn-lt"/>
                <a:cs typeface="+mn-lt"/>
              </a:rPr>
              <a:t>:</a:t>
            </a:r>
            <a:r>
              <a:rPr lang="pt-BR" sz="3200" dirty="0">
                <a:ea typeface="+mn-lt"/>
                <a:cs typeface="+mn-lt"/>
              </a:rPr>
              <a:t> “A bondade do homem era reflexo da bondade de Deus.”</a:t>
            </a:r>
            <a:br>
              <a:rPr lang="pt-BR" sz="3200" dirty="0">
                <a:ea typeface="+mn-lt"/>
                <a:cs typeface="+mn-lt"/>
              </a:rPr>
            </a:br>
            <a:endParaRPr lang="pt-BR" sz="3200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 sz="3200" dirty="0">
                <a:ea typeface="+mn-lt"/>
                <a:cs typeface="+mn-lt"/>
              </a:rPr>
              <a:t>A imagem divina foi distorcida, mas </a:t>
            </a:r>
            <a:r>
              <a:rPr lang="pt-BR" sz="3200" b="1" dirty="0">
                <a:ea typeface="+mn-lt"/>
                <a:cs typeface="+mn-lt"/>
              </a:rPr>
              <a:t>não destruída</a:t>
            </a:r>
            <a:r>
              <a:rPr lang="pt-BR" sz="3200" dirty="0">
                <a:ea typeface="+mn-lt"/>
                <a:cs typeface="+mn-lt"/>
              </a:rPr>
              <a:t>.</a:t>
            </a:r>
            <a:br>
              <a:rPr lang="pt-BR" sz="3200" dirty="0">
                <a:ea typeface="+mn-lt"/>
                <a:cs typeface="+mn-lt"/>
              </a:rPr>
            </a:br>
            <a:endParaRPr lang="pt-BR" sz="3200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 sz="3200" dirty="0">
                <a:ea typeface="+mn-lt"/>
                <a:cs typeface="+mn-lt"/>
              </a:rPr>
              <a:t>Será </a:t>
            </a:r>
            <a:r>
              <a:rPr lang="pt-BR" sz="3200" b="1" dirty="0">
                <a:ea typeface="+mn-lt"/>
                <a:cs typeface="+mn-lt"/>
              </a:rPr>
              <a:t>restaurada na glorificação</a:t>
            </a:r>
            <a:r>
              <a:rPr lang="pt-BR" sz="3200" dirty="0">
                <a:ea typeface="+mn-lt"/>
                <a:cs typeface="+mn-lt"/>
              </a:rPr>
              <a:t> (</a:t>
            </a:r>
            <a:r>
              <a:rPr lang="pt-BR" sz="3200" err="1">
                <a:ea typeface="+mn-lt"/>
                <a:cs typeface="+mn-lt"/>
              </a:rPr>
              <a:t>Rm</a:t>
            </a:r>
            <a:r>
              <a:rPr lang="pt-BR" sz="3200" dirty="0">
                <a:ea typeface="+mn-lt"/>
                <a:cs typeface="+mn-lt"/>
              </a:rPr>
              <a:t> 8.30).</a:t>
            </a:r>
            <a:endParaRPr lang="pt-BR" sz="3200" dirty="0"/>
          </a:p>
          <a:p>
            <a:pPr indent="0">
              <a:buNone/>
            </a:pPr>
            <a:endParaRPr lang="pt-BR" sz="2000">
              <a:ea typeface="+mn-lt"/>
              <a:cs typeface="+mn-lt"/>
            </a:endParaRPr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08329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2D6B98-215B-03DF-B8A3-4E7DEC6C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2. </a:t>
            </a:r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Pecado e Dor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A7F54A-489D-E71C-9D03-8E5E27FDF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1685" y="1267080"/>
            <a:ext cx="6906491" cy="558561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O pecado amaldiçoou o ambiente e introduziu a dor.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A maldição (</a:t>
            </a:r>
            <a:r>
              <a:rPr lang="pt-BR" i="1" dirty="0">
                <a:ea typeface="+mn-lt"/>
                <a:cs typeface="+mn-lt"/>
              </a:rPr>
              <a:t>arar</a:t>
            </a:r>
            <a:r>
              <a:rPr lang="pt-BR" dirty="0">
                <a:ea typeface="+mn-lt"/>
                <a:cs typeface="+mn-lt"/>
              </a:rPr>
              <a:t>, </a:t>
            </a:r>
            <a:r>
              <a:rPr lang="pt-BR" dirty="0" err="1">
                <a:ea typeface="+mn-lt"/>
                <a:cs typeface="+mn-lt"/>
              </a:rPr>
              <a:t>Hb</a:t>
            </a:r>
            <a:r>
              <a:rPr lang="pt-BR" dirty="0">
                <a:ea typeface="+mn-lt"/>
                <a:cs typeface="+mn-lt"/>
              </a:rPr>
              <a:t>) = ruptura de bênção.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O homem passou a viver num mundo resistente.</a:t>
            </a:r>
            <a:endParaRPr lang="pt-BR" dirty="0"/>
          </a:p>
          <a:p>
            <a:pPr indent="0">
              <a:buNone/>
            </a:pPr>
            <a:r>
              <a:rPr lang="pt-BR" dirty="0">
                <a:ea typeface="+mn-lt"/>
                <a:cs typeface="+mn-lt"/>
              </a:rPr>
              <a:t>“No suor do teu rosto comerás o teu pão...” – </a:t>
            </a:r>
            <a:r>
              <a:rPr lang="pt-BR" i="1" dirty="0" err="1">
                <a:ea typeface="+mn-lt"/>
                <a:cs typeface="+mn-lt"/>
              </a:rPr>
              <a:t>Gn</a:t>
            </a:r>
            <a:r>
              <a:rPr lang="pt-BR" i="1" dirty="0">
                <a:ea typeface="+mn-lt"/>
                <a:cs typeface="+mn-lt"/>
              </a:rPr>
              <a:t> 3.19</a:t>
            </a:r>
            <a:endParaRPr lang="pt-BR" dirty="0">
              <a:ea typeface="+mn-lt"/>
              <a:cs typeface="+mn-lt"/>
            </a:endParaRPr>
          </a:p>
          <a:p>
            <a:pPr indent="0">
              <a:buNone/>
            </a:pPr>
            <a:br>
              <a:rPr lang="pt-BR" i="1" dirty="0">
                <a:ea typeface="+mn-lt"/>
                <a:cs typeface="+mn-lt"/>
              </a:rPr>
            </a:br>
            <a:r>
              <a:rPr lang="pt-BR" i="1" dirty="0">
                <a:ea typeface="+mn-lt"/>
                <a:cs typeface="+mn-lt"/>
              </a:rPr>
              <a:t> Lloyd-Jones:</a:t>
            </a:r>
            <a:r>
              <a:rPr lang="pt-BR" dirty="0">
                <a:ea typeface="+mn-lt"/>
                <a:cs typeface="+mn-lt"/>
              </a:rPr>
              <a:t> “A dor é o eco físico da desobediência espiritual.”</a:t>
            </a:r>
          </a:p>
          <a:p>
            <a:pPr indent="0">
              <a:buNone/>
            </a:pPr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 </a:t>
            </a:r>
            <a:r>
              <a:rPr lang="pt-BR" i="1" dirty="0">
                <a:ea typeface="+mn-lt"/>
                <a:cs typeface="+mn-lt"/>
              </a:rPr>
              <a:t>Eclesiastes 12.1-7</a:t>
            </a:r>
            <a:r>
              <a:rPr lang="pt-BR" dirty="0">
                <a:ea typeface="+mn-lt"/>
                <a:cs typeface="+mn-lt"/>
              </a:rPr>
              <a:t> descreve poeticamente o corpo que se degenera.</a:t>
            </a:r>
            <a:endParaRPr lang="pt-BR"/>
          </a:p>
          <a:p>
            <a:pPr indent="0"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5411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O Corpo e as Consequências do Pecado</vt:lpstr>
      <vt:lpstr>Texto Áureo</vt:lpstr>
      <vt:lpstr>Apresentação do PowerPoint</vt:lpstr>
      <vt:lpstr>INTRODUÇÃO – A QUEDA E SUAS CONSEQUÊNCIAS</vt:lpstr>
      <vt:lpstr>CURIOSIDADE</vt:lpstr>
      <vt:lpstr>Três Consequências Imediatas</vt:lpstr>
      <vt:lpstr>TÓPICO I – DA PERFEIÇÃO À MORTE</vt:lpstr>
      <vt:lpstr>A Certificação Divina</vt:lpstr>
      <vt:lpstr>2. Pecado e Dor</vt:lpstr>
      <vt:lpstr>3. Velhice, Autenticidade e Gratidão</vt:lpstr>
      <vt:lpstr>Cada fase tem um propósito:</vt:lpstr>
      <vt:lpstr>TÓPICO II – A RESPONSABILIDADE HUMANA</vt:lpstr>
      <vt:lpstr>Corpo e Livre-Arbítrio</vt:lpstr>
      <vt:lpstr>2. A Potencialização do Sofrimento</vt:lpstr>
      <vt:lpstr>TÓPICO III – DO ABATIMENTO À GLORIFICAÇÃO</vt:lpstr>
      <vt:lpstr>A Realidade das Enfermidades</vt:lpstr>
      <vt:lpstr>2. Enfado e Canseira</vt:lpstr>
      <vt:lpstr>3. O Corpo Glorificado</vt:lpstr>
      <vt:lpstr>Apresentação do PowerPoint</vt:lpstr>
      <vt:lpstr>Da Queda à Glória</vt:lpstr>
      <vt:lpstr>ENTENDA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362</cp:revision>
  <dcterms:created xsi:type="dcterms:W3CDTF">2025-10-17T16:32:57Z</dcterms:created>
  <dcterms:modified xsi:type="dcterms:W3CDTF">2025-10-18T00:44:14Z</dcterms:modified>
</cp:coreProperties>
</file>