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BBDCB0-05B9-4B3F-B6F6-B0012F8B1355}" v="18" dt="2025-11-02T19:17:55.987"/>
    <p1510:client id="{510576F8-52A0-42B3-A391-03B7A8625418}" v="340" dt="2025-11-02T19:13:41.585"/>
    <p1510:client id="{B782A49D-43AD-4A16-8452-928AD25ADC1C}" v="3" dt="2025-11-02T19:45:00.061"/>
    <p1510:client id="{E2ED2701-D8DF-460A-B41A-77BF949FBA04}" v="98" dt="2025-11-02T19:39:44.650"/>
    <p1510:client id="{EFB3D305-6C4A-4604-908F-4F9BE004F1F6}" v="6" dt="2025-11-02T17:45:46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AB307-DE67-4C71-B6F2-DB327B9A07B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5F202A6-E0BE-408D-B974-48A10C39CA01}">
      <dgm:prSet/>
      <dgm:spPr/>
      <dgm:t>
        <a:bodyPr/>
        <a:lstStyle/>
        <a:p>
          <a:r>
            <a:rPr lang="pt-BR"/>
            <a:t>Alma humana refletia santidade de Deus</a:t>
          </a:r>
          <a:endParaRPr lang="en-US"/>
        </a:p>
      </dgm:t>
    </dgm:pt>
    <dgm:pt modelId="{F176905A-E6E5-40B3-ACBC-8D6E6655462B}" type="parTrans" cxnId="{4E3F6985-8259-4162-BA38-15E73826DD8D}">
      <dgm:prSet/>
      <dgm:spPr/>
      <dgm:t>
        <a:bodyPr/>
        <a:lstStyle/>
        <a:p>
          <a:endParaRPr lang="en-US"/>
        </a:p>
      </dgm:t>
    </dgm:pt>
    <dgm:pt modelId="{1AC5AE0C-8CFD-4FE6-A64A-F84B1FE75264}" type="sibTrans" cxnId="{4E3F6985-8259-4162-BA38-15E73826DD8D}">
      <dgm:prSet/>
      <dgm:spPr/>
      <dgm:t>
        <a:bodyPr/>
        <a:lstStyle/>
        <a:p>
          <a:endParaRPr lang="en-US"/>
        </a:p>
      </dgm:t>
    </dgm:pt>
    <dgm:pt modelId="{F6D5011C-B1C0-4678-B7CB-C7F1F845FB93}">
      <dgm:prSet/>
      <dgm:spPr/>
      <dgm:t>
        <a:bodyPr/>
        <a:lstStyle/>
        <a:p>
          <a:r>
            <a:rPr lang="pt-BR"/>
            <a:t>Consciência em repouso → ausência de culpa</a:t>
          </a:r>
          <a:endParaRPr lang="en-US"/>
        </a:p>
      </dgm:t>
    </dgm:pt>
    <dgm:pt modelId="{B9ECE255-7BBD-459B-8EC3-7C4E44363597}" type="parTrans" cxnId="{CC68CCFC-BFEA-4872-8486-A75FCD32BA25}">
      <dgm:prSet/>
      <dgm:spPr/>
      <dgm:t>
        <a:bodyPr/>
        <a:lstStyle/>
        <a:p>
          <a:endParaRPr lang="en-US"/>
        </a:p>
      </dgm:t>
    </dgm:pt>
    <dgm:pt modelId="{BC8C351F-1407-4CC0-A876-5290B3488C16}" type="sibTrans" cxnId="{CC68CCFC-BFEA-4872-8486-A75FCD32BA25}">
      <dgm:prSet/>
      <dgm:spPr/>
      <dgm:t>
        <a:bodyPr/>
        <a:lstStyle/>
        <a:p>
          <a:endParaRPr lang="en-US"/>
        </a:p>
      </dgm:t>
    </dgm:pt>
    <dgm:pt modelId="{BD7AF780-5A2A-487E-88FA-565192591FF4}">
      <dgm:prSet/>
      <dgm:spPr/>
      <dgm:t>
        <a:bodyPr/>
        <a:lstStyle/>
        <a:p>
          <a:r>
            <a:rPr lang="pt-BR"/>
            <a:t>Mandamento divino (Gn 2.17) → limite moral e liberdade</a:t>
          </a:r>
          <a:endParaRPr lang="en-US"/>
        </a:p>
      </dgm:t>
    </dgm:pt>
    <dgm:pt modelId="{E371B4CC-660C-40CD-AD62-616F0E2F9B00}" type="parTrans" cxnId="{49D36F20-49A3-4557-93DB-108594A45AC3}">
      <dgm:prSet/>
      <dgm:spPr/>
      <dgm:t>
        <a:bodyPr/>
        <a:lstStyle/>
        <a:p>
          <a:endParaRPr lang="en-US"/>
        </a:p>
      </dgm:t>
    </dgm:pt>
    <dgm:pt modelId="{0E02C6FA-5255-4A2C-85CF-480B340197C1}" type="sibTrans" cxnId="{49D36F20-49A3-4557-93DB-108594A45AC3}">
      <dgm:prSet/>
      <dgm:spPr/>
      <dgm:t>
        <a:bodyPr/>
        <a:lstStyle/>
        <a:p>
          <a:endParaRPr lang="en-US"/>
        </a:p>
      </dgm:t>
    </dgm:pt>
    <dgm:pt modelId="{EC8EC7C8-3BF0-417B-A996-6F9707D628F1}">
      <dgm:prSet/>
      <dgm:spPr/>
      <dgm:t>
        <a:bodyPr/>
        <a:lstStyle/>
        <a:p>
          <a:r>
            <a:rPr lang="pt-BR"/>
            <a:t>Conhecimento do bem experimental, desconhecimento do mal</a:t>
          </a:r>
          <a:endParaRPr lang="en-US"/>
        </a:p>
      </dgm:t>
    </dgm:pt>
    <dgm:pt modelId="{A129A10E-E482-47FA-8F66-13685C7ADB4C}" type="parTrans" cxnId="{D614DCF5-75C2-4373-BC57-B1657B58DDE5}">
      <dgm:prSet/>
      <dgm:spPr/>
      <dgm:t>
        <a:bodyPr/>
        <a:lstStyle/>
        <a:p>
          <a:endParaRPr lang="en-US"/>
        </a:p>
      </dgm:t>
    </dgm:pt>
    <dgm:pt modelId="{A4A5BCF2-E84E-4164-BEC8-FB30E038BD01}" type="sibTrans" cxnId="{D614DCF5-75C2-4373-BC57-B1657B58DDE5}">
      <dgm:prSet/>
      <dgm:spPr/>
      <dgm:t>
        <a:bodyPr/>
        <a:lstStyle/>
        <a:p>
          <a:endParaRPr lang="en-US"/>
        </a:p>
      </dgm:t>
    </dgm:pt>
    <dgm:pt modelId="{14312A66-B663-4269-A994-D5EF2CAE7259}" type="pres">
      <dgm:prSet presAssocID="{5C0AB307-DE67-4C71-B6F2-DB327B9A07B2}" presName="vert0" presStyleCnt="0">
        <dgm:presLayoutVars>
          <dgm:dir/>
          <dgm:animOne val="branch"/>
          <dgm:animLvl val="lvl"/>
        </dgm:presLayoutVars>
      </dgm:prSet>
      <dgm:spPr/>
    </dgm:pt>
    <dgm:pt modelId="{977D340A-8899-4D09-A209-F956E08C94E2}" type="pres">
      <dgm:prSet presAssocID="{15F202A6-E0BE-408D-B974-48A10C39CA01}" presName="thickLine" presStyleLbl="alignNode1" presStyleIdx="0" presStyleCnt="4"/>
      <dgm:spPr/>
    </dgm:pt>
    <dgm:pt modelId="{64D3DE72-F8AC-4A69-A221-1C50ACB42579}" type="pres">
      <dgm:prSet presAssocID="{15F202A6-E0BE-408D-B974-48A10C39CA01}" presName="horz1" presStyleCnt="0"/>
      <dgm:spPr/>
    </dgm:pt>
    <dgm:pt modelId="{0344BAF4-9254-49AB-A1AE-4BB266B6ED90}" type="pres">
      <dgm:prSet presAssocID="{15F202A6-E0BE-408D-B974-48A10C39CA01}" presName="tx1" presStyleLbl="revTx" presStyleIdx="0" presStyleCnt="4"/>
      <dgm:spPr/>
    </dgm:pt>
    <dgm:pt modelId="{3A6F2BDC-FF3D-4DA2-B34F-DC2006FBE08D}" type="pres">
      <dgm:prSet presAssocID="{15F202A6-E0BE-408D-B974-48A10C39CA01}" presName="vert1" presStyleCnt="0"/>
      <dgm:spPr/>
    </dgm:pt>
    <dgm:pt modelId="{EEEC2392-F36C-4255-A853-1FA5511E5EEE}" type="pres">
      <dgm:prSet presAssocID="{F6D5011C-B1C0-4678-B7CB-C7F1F845FB93}" presName="thickLine" presStyleLbl="alignNode1" presStyleIdx="1" presStyleCnt="4"/>
      <dgm:spPr/>
    </dgm:pt>
    <dgm:pt modelId="{243E777C-6FF7-49A0-8EF2-DD40125C2EB4}" type="pres">
      <dgm:prSet presAssocID="{F6D5011C-B1C0-4678-B7CB-C7F1F845FB93}" presName="horz1" presStyleCnt="0"/>
      <dgm:spPr/>
    </dgm:pt>
    <dgm:pt modelId="{E9FA2789-9613-4049-8057-B587B462C662}" type="pres">
      <dgm:prSet presAssocID="{F6D5011C-B1C0-4678-B7CB-C7F1F845FB93}" presName="tx1" presStyleLbl="revTx" presStyleIdx="1" presStyleCnt="4"/>
      <dgm:spPr/>
    </dgm:pt>
    <dgm:pt modelId="{DDE58935-BF53-4666-8739-BE7218C44506}" type="pres">
      <dgm:prSet presAssocID="{F6D5011C-B1C0-4678-B7CB-C7F1F845FB93}" presName="vert1" presStyleCnt="0"/>
      <dgm:spPr/>
    </dgm:pt>
    <dgm:pt modelId="{7F00B0FE-126E-4AF4-93A7-323B09AACB37}" type="pres">
      <dgm:prSet presAssocID="{BD7AF780-5A2A-487E-88FA-565192591FF4}" presName="thickLine" presStyleLbl="alignNode1" presStyleIdx="2" presStyleCnt="4"/>
      <dgm:spPr/>
    </dgm:pt>
    <dgm:pt modelId="{8BACE7A1-7C55-4AEE-97A0-BD94E75A5E4C}" type="pres">
      <dgm:prSet presAssocID="{BD7AF780-5A2A-487E-88FA-565192591FF4}" presName="horz1" presStyleCnt="0"/>
      <dgm:spPr/>
    </dgm:pt>
    <dgm:pt modelId="{68669975-F497-495C-9A91-4CD0F75D1C73}" type="pres">
      <dgm:prSet presAssocID="{BD7AF780-5A2A-487E-88FA-565192591FF4}" presName="tx1" presStyleLbl="revTx" presStyleIdx="2" presStyleCnt="4"/>
      <dgm:spPr/>
    </dgm:pt>
    <dgm:pt modelId="{EBC4FF20-BF64-4020-B49A-3C112263BC8E}" type="pres">
      <dgm:prSet presAssocID="{BD7AF780-5A2A-487E-88FA-565192591FF4}" presName="vert1" presStyleCnt="0"/>
      <dgm:spPr/>
    </dgm:pt>
    <dgm:pt modelId="{4D55859F-15B8-4875-A0FE-001F5C0DF8C2}" type="pres">
      <dgm:prSet presAssocID="{EC8EC7C8-3BF0-417B-A996-6F9707D628F1}" presName="thickLine" presStyleLbl="alignNode1" presStyleIdx="3" presStyleCnt="4"/>
      <dgm:spPr/>
    </dgm:pt>
    <dgm:pt modelId="{798A8F91-D595-4E56-BC4A-26788F11E89B}" type="pres">
      <dgm:prSet presAssocID="{EC8EC7C8-3BF0-417B-A996-6F9707D628F1}" presName="horz1" presStyleCnt="0"/>
      <dgm:spPr/>
    </dgm:pt>
    <dgm:pt modelId="{5ABBB22A-6262-4B87-9536-4DC20F275F66}" type="pres">
      <dgm:prSet presAssocID="{EC8EC7C8-3BF0-417B-A996-6F9707D628F1}" presName="tx1" presStyleLbl="revTx" presStyleIdx="3" presStyleCnt="4"/>
      <dgm:spPr/>
    </dgm:pt>
    <dgm:pt modelId="{2AA0A37A-C9B8-4151-BE97-420EC3F9971E}" type="pres">
      <dgm:prSet presAssocID="{EC8EC7C8-3BF0-417B-A996-6F9707D628F1}" presName="vert1" presStyleCnt="0"/>
      <dgm:spPr/>
    </dgm:pt>
  </dgm:ptLst>
  <dgm:cxnLst>
    <dgm:cxn modelId="{6DF1F208-A6AA-44F6-808A-027460591F5E}" type="presOf" srcId="{BD7AF780-5A2A-487E-88FA-565192591FF4}" destId="{68669975-F497-495C-9A91-4CD0F75D1C73}" srcOrd="0" destOrd="0" presId="urn:microsoft.com/office/officeart/2008/layout/LinedList"/>
    <dgm:cxn modelId="{49D36F20-49A3-4557-93DB-108594A45AC3}" srcId="{5C0AB307-DE67-4C71-B6F2-DB327B9A07B2}" destId="{BD7AF780-5A2A-487E-88FA-565192591FF4}" srcOrd="2" destOrd="0" parTransId="{E371B4CC-660C-40CD-AD62-616F0E2F9B00}" sibTransId="{0E02C6FA-5255-4A2C-85CF-480B340197C1}"/>
    <dgm:cxn modelId="{4E3F6985-8259-4162-BA38-15E73826DD8D}" srcId="{5C0AB307-DE67-4C71-B6F2-DB327B9A07B2}" destId="{15F202A6-E0BE-408D-B974-48A10C39CA01}" srcOrd="0" destOrd="0" parTransId="{F176905A-E6E5-40B3-ACBC-8D6E6655462B}" sibTransId="{1AC5AE0C-8CFD-4FE6-A64A-F84B1FE75264}"/>
    <dgm:cxn modelId="{C3B044BC-85D2-4841-902D-5ED3677606CF}" type="presOf" srcId="{EC8EC7C8-3BF0-417B-A996-6F9707D628F1}" destId="{5ABBB22A-6262-4B87-9536-4DC20F275F66}" srcOrd="0" destOrd="0" presId="urn:microsoft.com/office/officeart/2008/layout/LinedList"/>
    <dgm:cxn modelId="{D6ACEEC9-B1C4-4901-96C5-E9DB31DD7AE5}" type="presOf" srcId="{5C0AB307-DE67-4C71-B6F2-DB327B9A07B2}" destId="{14312A66-B663-4269-A994-D5EF2CAE7259}" srcOrd="0" destOrd="0" presId="urn:microsoft.com/office/officeart/2008/layout/LinedList"/>
    <dgm:cxn modelId="{E95415CD-08D1-4BF6-92FA-E9899C92D60D}" type="presOf" srcId="{F6D5011C-B1C0-4678-B7CB-C7F1F845FB93}" destId="{E9FA2789-9613-4049-8057-B587B462C662}" srcOrd="0" destOrd="0" presId="urn:microsoft.com/office/officeart/2008/layout/LinedList"/>
    <dgm:cxn modelId="{CAA40ACF-7FFD-4B04-8674-AAD27AFEF5CA}" type="presOf" srcId="{15F202A6-E0BE-408D-B974-48A10C39CA01}" destId="{0344BAF4-9254-49AB-A1AE-4BB266B6ED90}" srcOrd="0" destOrd="0" presId="urn:microsoft.com/office/officeart/2008/layout/LinedList"/>
    <dgm:cxn modelId="{D614DCF5-75C2-4373-BC57-B1657B58DDE5}" srcId="{5C0AB307-DE67-4C71-B6F2-DB327B9A07B2}" destId="{EC8EC7C8-3BF0-417B-A996-6F9707D628F1}" srcOrd="3" destOrd="0" parTransId="{A129A10E-E482-47FA-8F66-13685C7ADB4C}" sibTransId="{A4A5BCF2-E84E-4164-BEC8-FB30E038BD01}"/>
    <dgm:cxn modelId="{CC68CCFC-BFEA-4872-8486-A75FCD32BA25}" srcId="{5C0AB307-DE67-4C71-B6F2-DB327B9A07B2}" destId="{F6D5011C-B1C0-4678-B7CB-C7F1F845FB93}" srcOrd="1" destOrd="0" parTransId="{B9ECE255-7BBD-459B-8EC3-7C4E44363597}" sibTransId="{BC8C351F-1407-4CC0-A876-5290B3488C16}"/>
    <dgm:cxn modelId="{3F6FA257-91F0-4D60-9F73-4E3DA7DD0307}" type="presParOf" srcId="{14312A66-B663-4269-A994-D5EF2CAE7259}" destId="{977D340A-8899-4D09-A209-F956E08C94E2}" srcOrd="0" destOrd="0" presId="urn:microsoft.com/office/officeart/2008/layout/LinedList"/>
    <dgm:cxn modelId="{41FDE972-E472-4A1C-AB50-2EA791A9E3A4}" type="presParOf" srcId="{14312A66-B663-4269-A994-D5EF2CAE7259}" destId="{64D3DE72-F8AC-4A69-A221-1C50ACB42579}" srcOrd="1" destOrd="0" presId="urn:microsoft.com/office/officeart/2008/layout/LinedList"/>
    <dgm:cxn modelId="{1B220782-4AB9-4205-A756-75D5DA861510}" type="presParOf" srcId="{64D3DE72-F8AC-4A69-A221-1C50ACB42579}" destId="{0344BAF4-9254-49AB-A1AE-4BB266B6ED90}" srcOrd="0" destOrd="0" presId="urn:microsoft.com/office/officeart/2008/layout/LinedList"/>
    <dgm:cxn modelId="{F5855BD4-FF93-42CC-93F2-8E79050ED719}" type="presParOf" srcId="{64D3DE72-F8AC-4A69-A221-1C50ACB42579}" destId="{3A6F2BDC-FF3D-4DA2-B34F-DC2006FBE08D}" srcOrd="1" destOrd="0" presId="urn:microsoft.com/office/officeart/2008/layout/LinedList"/>
    <dgm:cxn modelId="{232DEB63-988A-43D5-BBCF-8CA9066BA514}" type="presParOf" srcId="{14312A66-B663-4269-A994-D5EF2CAE7259}" destId="{EEEC2392-F36C-4255-A853-1FA5511E5EEE}" srcOrd="2" destOrd="0" presId="urn:microsoft.com/office/officeart/2008/layout/LinedList"/>
    <dgm:cxn modelId="{40FC695C-C8E6-4D52-8821-60D764F8F6B9}" type="presParOf" srcId="{14312A66-B663-4269-A994-D5EF2CAE7259}" destId="{243E777C-6FF7-49A0-8EF2-DD40125C2EB4}" srcOrd="3" destOrd="0" presId="urn:microsoft.com/office/officeart/2008/layout/LinedList"/>
    <dgm:cxn modelId="{380BABD6-369B-42FE-BF82-450B0EE9A1D4}" type="presParOf" srcId="{243E777C-6FF7-49A0-8EF2-DD40125C2EB4}" destId="{E9FA2789-9613-4049-8057-B587B462C662}" srcOrd="0" destOrd="0" presId="urn:microsoft.com/office/officeart/2008/layout/LinedList"/>
    <dgm:cxn modelId="{52A7AE4A-4BF8-4D78-A592-4DA7B8068926}" type="presParOf" srcId="{243E777C-6FF7-49A0-8EF2-DD40125C2EB4}" destId="{DDE58935-BF53-4666-8739-BE7218C44506}" srcOrd="1" destOrd="0" presId="urn:microsoft.com/office/officeart/2008/layout/LinedList"/>
    <dgm:cxn modelId="{93E5BBF6-57E2-4771-9AF7-516593724894}" type="presParOf" srcId="{14312A66-B663-4269-A994-D5EF2CAE7259}" destId="{7F00B0FE-126E-4AF4-93A7-323B09AACB37}" srcOrd="4" destOrd="0" presId="urn:microsoft.com/office/officeart/2008/layout/LinedList"/>
    <dgm:cxn modelId="{E12F4741-46C1-4E4D-AF0E-9B41EB3B88E7}" type="presParOf" srcId="{14312A66-B663-4269-A994-D5EF2CAE7259}" destId="{8BACE7A1-7C55-4AEE-97A0-BD94E75A5E4C}" srcOrd="5" destOrd="0" presId="urn:microsoft.com/office/officeart/2008/layout/LinedList"/>
    <dgm:cxn modelId="{022BF32D-AD4E-4F76-AD46-7471F89A3AD1}" type="presParOf" srcId="{8BACE7A1-7C55-4AEE-97A0-BD94E75A5E4C}" destId="{68669975-F497-495C-9A91-4CD0F75D1C73}" srcOrd="0" destOrd="0" presId="urn:microsoft.com/office/officeart/2008/layout/LinedList"/>
    <dgm:cxn modelId="{FC5C1498-B863-4A28-8B2B-DB4CFB145512}" type="presParOf" srcId="{8BACE7A1-7C55-4AEE-97A0-BD94E75A5E4C}" destId="{EBC4FF20-BF64-4020-B49A-3C112263BC8E}" srcOrd="1" destOrd="0" presId="urn:microsoft.com/office/officeart/2008/layout/LinedList"/>
    <dgm:cxn modelId="{67B968F3-BF3A-4C50-9C5C-B0BD21F1C1BA}" type="presParOf" srcId="{14312A66-B663-4269-A994-D5EF2CAE7259}" destId="{4D55859F-15B8-4875-A0FE-001F5C0DF8C2}" srcOrd="6" destOrd="0" presId="urn:microsoft.com/office/officeart/2008/layout/LinedList"/>
    <dgm:cxn modelId="{B9123F07-49F2-4731-BA31-23CF8C7D3790}" type="presParOf" srcId="{14312A66-B663-4269-A994-D5EF2CAE7259}" destId="{798A8F91-D595-4E56-BC4A-26788F11E89B}" srcOrd="7" destOrd="0" presId="urn:microsoft.com/office/officeart/2008/layout/LinedList"/>
    <dgm:cxn modelId="{5752837B-1B6F-499A-A1F9-5233F601249A}" type="presParOf" srcId="{798A8F91-D595-4E56-BC4A-26788F11E89B}" destId="{5ABBB22A-6262-4B87-9536-4DC20F275F66}" srcOrd="0" destOrd="0" presId="urn:microsoft.com/office/officeart/2008/layout/LinedList"/>
    <dgm:cxn modelId="{EA64B754-B0F0-4EFC-85C6-DA2730BA15A3}" type="presParOf" srcId="{798A8F91-D595-4E56-BC4A-26788F11E89B}" destId="{2AA0A37A-C9B8-4151-BE97-420EC3F997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BF5050-1E49-40FA-8FBB-1936F50D6519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538FAC9-13A4-48DF-962C-A7540A914430}">
      <dgm:prSet/>
      <dgm:spPr/>
      <dgm:t>
        <a:bodyPr/>
        <a:lstStyle/>
        <a:p>
          <a:r>
            <a:rPr lang="pt-BR"/>
            <a:t>Pode ser </a:t>
          </a:r>
          <a:r>
            <a:rPr lang="pt-BR" b="1"/>
            <a:t>cauterizada</a:t>
          </a:r>
          <a:r>
            <a:rPr lang="pt-BR"/>
            <a:t> → insensível ao pecado (1Tm 4.2)</a:t>
          </a:r>
          <a:endParaRPr lang="en-US"/>
        </a:p>
      </dgm:t>
    </dgm:pt>
    <dgm:pt modelId="{63CC5E4C-6E52-4CC3-A223-6D0236D0F992}" type="parTrans" cxnId="{B54CEB5E-824D-4DB2-8F37-70E5E463A8A3}">
      <dgm:prSet/>
      <dgm:spPr/>
      <dgm:t>
        <a:bodyPr/>
        <a:lstStyle/>
        <a:p>
          <a:endParaRPr lang="en-US"/>
        </a:p>
      </dgm:t>
    </dgm:pt>
    <dgm:pt modelId="{CF74022F-4C23-4D7A-A110-F1D1EA648224}" type="sibTrans" cxnId="{B54CEB5E-824D-4DB2-8F37-70E5E463A8A3}">
      <dgm:prSet/>
      <dgm:spPr/>
      <dgm:t>
        <a:bodyPr/>
        <a:lstStyle/>
        <a:p>
          <a:endParaRPr lang="en-US"/>
        </a:p>
      </dgm:t>
    </dgm:pt>
    <dgm:pt modelId="{8751D349-631F-4DE2-989E-333486A58D00}">
      <dgm:prSet/>
      <dgm:spPr/>
      <dgm:t>
        <a:bodyPr/>
        <a:lstStyle/>
        <a:p>
          <a:r>
            <a:rPr lang="pt-BR"/>
            <a:t>Pode ser </a:t>
          </a:r>
          <a:r>
            <a:rPr lang="pt-BR" b="1"/>
            <a:t>fraca</a:t>
          </a:r>
          <a:r>
            <a:rPr lang="pt-BR"/>
            <a:t> → vulnerável, legalista, manipulável (1Co 8.7-12)</a:t>
          </a:r>
          <a:endParaRPr lang="en-US"/>
        </a:p>
      </dgm:t>
    </dgm:pt>
    <dgm:pt modelId="{03FA400C-CA45-412A-9F2E-9F45151DF7BA}" type="parTrans" cxnId="{A3805C67-F467-4D9E-97DB-95C977114B25}">
      <dgm:prSet/>
      <dgm:spPr/>
      <dgm:t>
        <a:bodyPr/>
        <a:lstStyle/>
        <a:p>
          <a:endParaRPr lang="en-US"/>
        </a:p>
      </dgm:t>
    </dgm:pt>
    <dgm:pt modelId="{2191E8DD-D5DC-4ECA-A24F-2CC47C956AC7}" type="sibTrans" cxnId="{A3805C67-F467-4D9E-97DB-95C977114B25}">
      <dgm:prSet/>
      <dgm:spPr/>
      <dgm:t>
        <a:bodyPr/>
        <a:lstStyle/>
        <a:p>
          <a:endParaRPr lang="en-US"/>
        </a:p>
      </dgm:t>
    </dgm:pt>
    <dgm:pt modelId="{8BFF0E37-F73F-49E5-B3D7-12AEA69904F4}">
      <dgm:prSet/>
      <dgm:spPr/>
      <dgm:t>
        <a:bodyPr/>
        <a:lstStyle/>
        <a:p>
          <a:r>
            <a:rPr lang="pt-BR"/>
            <a:t>Necessidade de educação e calibragem pela Palavra</a:t>
          </a:r>
          <a:endParaRPr lang="en-US"/>
        </a:p>
      </dgm:t>
    </dgm:pt>
    <dgm:pt modelId="{31A9DB18-1CDB-4A98-B3BC-B43F67468EF0}" type="parTrans" cxnId="{824A8649-EA57-40DB-B21B-3336577D4DD1}">
      <dgm:prSet/>
      <dgm:spPr/>
      <dgm:t>
        <a:bodyPr/>
        <a:lstStyle/>
        <a:p>
          <a:endParaRPr lang="en-US"/>
        </a:p>
      </dgm:t>
    </dgm:pt>
    <dgm:pt modelId="{FAAAB87A-B984-48EA-8595-576F0E61126F}" type="sibTrans" cxnId="{824A8649-EA57-40DB-B21B-3336577D4DD1}">
      <dgm:prSet/>
      <dgm:spPr/>
      <dgm:t>
        <a:bodyPr/>
        <a:lstStyle/>
        <a:p>
          <a:endParaRPr lang="en-US"/>
        </a:p>
      </dgm:t>
    </dgm:pt>
    <dgm:pt modelId="{283B034A-1A2A-4640-99B5-89487BE4D30E}" type="pres">
      <dgm:prSet presAssocID="{ACBF5050-1E49-40FA-8FBB-1936F50D6519}" presName="linear" presStyleCnt="0">
        <dgm:presLayoutVars>
          <dgm:animLvl val="lvl"/>
          <dgm:resizeHandles val="exact"/>
        </dgm:presLayoutVars>
      </dgm:prSet>
      <dgm:spPr/>
    </dgm:pt>
    <dgm:pt modelId="{5B3AE8AC-B9EE-44BE-B3A5-F3734EB0D222}" type="pres">
      <dgm:prSet presAssocID="{4538FAC9-13A4-48DF-962C-A7540A91443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DA69217-BF0C-45F2-95BD-29701972FAA4}" type="pres">
      <dgm:prSet presAssocID="{CF74022F-4C23-4D7A-A110-F1D1EA648224}" presName="spacer" presStyleCnt="0"/>
      <dgm:spPr/>
    </dgm:pt>
    <dgm:pt modelId="{B73469E2-646C-41EE-8E0B-8DB378B7D951}" type="pres">
      <dgm:prSet presAssocID="{8751D349-631F-4DE2-989E-333486A58D0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AEC0A58-6A74-406C-8764-71E44D8F5AD7}" type="pres">
      <dgm:prSet presAssocID="{2191E8DD-D5DC-4ECA-A24F-2CC47C956AC7}" presName="spacer" presStyleCnt="0"/>
      <dgm:spPr/>
    </dgm:pt>
    <dgm:pt modelId="{ED0C136D-094D-4F08-B02E-16A518FEFC0A}" type="pres">
      <dgm:prSet presAssocID="{8BFF0E37-F73F-49E5-B3D7-12AEA69904F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C176B07-9395-4CFB-9D34-C4AD1D2C5B2A}" type="presOf" srcId="{4538FAC9-13A4-48DF-962C-A7540A914430}" destId="{5B3AE8AC-B9EE-44BE-B3A5-F3734EB0D222}" srcOrd="0" destOrd="0" presId="urn:microsoft.com/office/officeart/2005/8/layout/vList2"/>
    <dgm:cxn modelId="{B54CEB5E-824D-4DB2-8F37-70E5E463A8A3}" srcId="{ACBF5050-1E49-40FA-8FBB-1936F50D6519}" destId="{4538FAC9-13A4-48DF-962C-A7540A914430}" srcOrd="0" destOrd="0" parTransId="{63CC5E4C-6E52-4CC3-A223-6D0236D0F992}" sibTransId="{CF74022F-4C23-4D7A-A110-F1D1EA648224}"/>
    <dgm:cxn modelId="{CA973465-952C-4AFD-96AF-3C9826607263}" type="presOf" srcId="{ACBF5050-1E49-40FA-8FBB-1936F50D6519}" destId="{283B034A-1A2A-4640-99B5-89487BE4D30E}" srcOrd="0" destOrd="0" presId="urn:microsoft.com/office/officeart/2005/8/layout/vList2"/>
    <dgm:cxn modelId="{281DC065-3EFF-400B-A473-8EEC68FBFBEF}" type="presOf" srcId="{8BFF0E37-F73F-49E5-B3D7-12AEA69904F4}" destId="{ED0C136D-094D-4F08-B02E-16A518FEFC0A}" srcOrd="0" destOrd="0" presId="urn:microsoft.com/office/officeart/2005/8/layout/vList2"/>
    <dgm:cxn modelId="{A3805C67-F467-4D9E-97DB-95C977114B25}" srcId="{ACBF5050-1E49-40FA-8FBB-1936F50D6519}" destId="{8751D349-631F-4DE2-989E-333486A58D00}" srcOrd="1" destOrd="0" parTransId="{03FA400C-CA45-412A-9F2E-9F45151DF7BA}" sibTransId="{2191E8DD-D5DC-4ECA-A24F-2CC47C956AC7}"/>
    <dgm:cxn modelId="{824A8649-EA57-40DB-B21B-3336577D4DD1}" srcId="{ACBF5050-1E49-40FA-8FBB-1936F50D6519}" destId="{8BFF0E37-F73F-49E5-B3D7-12AEA69904F4}" srcOrd="2" destOrd="0" parTransId="{31A9DB18-1CDB-4A98-B3BC-B43F67468EF0}" sibTransId="{FAAAB87A-B984-48EA-8595-576F0E61126F}"/>
    <dgm:cxn modelId="{7BF8BA4C-BC90-44B9-8214-03F1676A4D81}" type="presOf" srcId="{8751D349-631F-4DE2-989E-333486A58D00}" destId="{B73469E2-646C-41EE-8E0B-8DB378B7D951}" srcOrd="0" destOrd="0" presId="urn:microsoft.com/office/officeart/2005/8/layout/vList2"/>
    <dgm:cxn modelId="{20544A34-71F6-46B4-AB77-A069016C630C}" type="presParOf" srcId="{283B034A-1A2A-4640-99B5-89487BE4D30E}" destId="{5B3AE8AC-B9EE-44BE-B3A5-F3734EB0D222}" srcOrd="0" destOrd="0" presId="urn:microsoft.com/office/officeart/2005/8/layout/vList2"/>
    <dgm:cxn modelId="{081D14B0-7ECF-4187-9893-27C8146FC7CA}" type="presParOf" srcId="{283B034A-1A2A-4640-99B5-89487BE4D30E}" destId="{8DA69217-BF0C-45F2-95BD-29701972FAA4}" srcOrd="1" destOrd="0" presId="urn:microsoft.com/office/officeart/2005/8/layout/vList2"/>
    <dgm:cxn modelId="{EFF0C0C9-1568-4CDD-B978-ECC613AECA94}" type="presParOf" srcId="{283B034A-1A2A-4640-99B5-89487BE4D30E}" destId="{B73469E2-646C-41EE-8E0B-8DB378B7D951}" srcOrd="2" destOrd="0" presId="urn:microsoft.com/office/officeart/2005/8/layout/vList2"/>
    <dgm:cxn modelId="{404986AD-7464-4376-A079-8FAD943B4A14}" type="presParOf" srcId="{283B034A-1A2A-4640-99B5-89487BE4D30E}" destId="{6AEC0A58-6A74-406C-8764-71E44D8F5AD7}" srcOrd="3" destOrd="0" presId="urn:microsoft.com/office/officeart/2005/8/layout/vList2"/>
    <dgm:cxn modelId="{A1FE0999-D911-4238-BA0C-82411A351B62}" type="presParOf" srcId="{283B034A-1A2A-4640-99B5-89487BE4D30E}" destId="{ED0C136D-094D-4F08-B02E-16A518FEFC0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A94458-5758-4DEA-B9A5-3989781E02C7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19ABA50-8CFA-40D6-933F-9006DC9FB7A5}">
      <dgm:prSet/>
      <dgm:spPr/>
      <dgm:t>
        <a:bodyPr/>
        <a:lstStyle/>
        <a:p>
          <a:r>
            <a:rPr lang="pt-BR"/>
            <a:t>Examinar a consciência diariamente</a:t>
          </a:r>
          <a:endParaRPr lang="en-US"/>
        </a:p>
      </dgm:t>
    </dgm:pt>
    <dgm:pt modelId="{8C67CD28-8A31-438E-AEF0-8F1D0DF38559}" type="parTrans" cxnId="{ECF79F00-DD9B-42B4-91B7-B0A5841A93B2}">
      <dgm:prSet/>
      <dgm:spPr/>
      <dgm:t>
        <a:bodyPr/>
        <a:lstStyle/>
        <a:p>
          <a:endParaRPr lang="en-US"/>
        </a:p>
      </dgm:t>
    </dgm:pt>
    <dgm:pt modelId="{7C107A8B-8497-42DB-9D38-EE2EA5B63F1C}" type="sibTrans" cxnId="{ECF79F00-DD9B-42B4-91B7-B0A5841A93B2}">
      <dgm:prSet/>
      <dgm:spPr/>
      <dgm:t>
        <a:bodyPr/>
        <a:lstStyle/>
        <a:p>
          <a:endParaRPr lang="en-US"/>
        </a:p>
      </dgm:t>
    </dgm:pt>
    <dgm:pt modelId="{3AC10F70-8C44-49AD-9291-6AEAB5F6E2BB}">
      <dgm:prSet/>
      <dgm:spPr/>
      <dgm:t>
        <a:bodyPr/>
        <a:lstStyle/>
        <a:p>
          <a:r>
            <a:rPr lang="pt-BR"/>
            <a:t>Submissão à Palavra e ao Espírito Santo</a:t>
          </a:r>
          <a:endParaRPr lang="en-US"/>
        </a:p>
      </dgm:t>
    </dgm:pt>
    <dgm:pt modelId="{B83DBCE3-560E-43B9-807C-FAD96F79C107}" type="parTrans" cxnId="{8217226A-A1BA-49A9-A82F-0CCDE611B5BF}">
      <dgm:prSet/>
      <dgm:spPr/>
      <dgm:t>
        <a:bodyPr/>
        <a:lstStyle/>
        <a:p>
          <a:endParaRPr lang="en-US"/>
        </a:p>
      </dgm:t>
    </dgm:pt>
    <dgm:pt modelId="{92EA78CF-4298-49EF-A8CC-FC4F1BF2B75B}" type="sibTrans" cxnId="{8217226A-A1BA-49A9-A82F-0CCDE611B5BF}">
      <dgm:prSet/>
      <dgm:spPr/>
      <dgm:t>
        <a:bodyPr/>
        <a:lstStyle/>
        <a:p>
          <a:endParaRPr lang="en-US"/>
        </a:p>
      </dgm:t>
    </dgm:pt>
    <dgm:pt modelId="{C95E6D1A-58CF-4E5F-979B-53BE9B84A30C}">
      <dgm:prSet/>
      <dgm:spPr/>
      <dgm:t>
        <a:bodyPr/>
        <a:lstStyle/>
        <a:p>
          <a:r>
            <a:rPr lang="pt-BR"/>
            <a:t>Preparação para o juízo final</a:t>
          </a:r>
          <a:endParaRPr lang="en-US"/>
        </a:p>
      </dgm:t>
    </dgm:pt>
    <dgm:pt modelId="{5FA05726-4317-4F0B-B0F6-55A21980356B}" type="parTrans" cxnId="{BC3E1C8A-789A-4146-8C1E-886297F1F63B}">
      <dgm:prSet/>
      <dgm:spPr/>
      <dgm:t>
        <a:bodyPr/>
        <a:lstStyle/>
        <a:p>
          <a:endParaRPr lang="en-US"/>
        </a:p>
      </dgm:t>
    </dgm:pt>
    <dgm:pt modelId="{7EF58897-30BD-474B-89CA-E8C7AED7FC4A}" type="sibTrans" cxnId="{BC3E1C8A-789A-4146-8C1E-886297F1F63B}">
      <dgm:prSet/>
      <dgm:spPr/>
      <dgm:t>
        <a:bodyPr/>
        <a:lstStyle/>
        <a:p>
          <a:endParaRPr lang="en-US"/>
        </a:p>
      </dgm:t>
    </dgm:pt>
    <dgm:pt modelId="{DA9FC827-32B8-4AB1-94B3-8C6FED49C016}" type="pres">
      <dgm:prSet presAssocID="{5CA94458-5758-4DEA-B9A5-3989781E02C7}" presName="linear" presStyleCnt="0">
        <dgm:presLayoutVars>
          <dgm:animLvl val="lvl"/>
          <dgm:resizeHandles val="exact"/>
        </dgm:presLayoutVars>
      </dgm:prSet>
      <dgm:spPr/>
    </dgm:pt>
    <dgm:pt modelId="{121B3EF8-CDA9-4EA2-BE2C-1BB576562918}" type="pres">
      <dgm:prSet presAssocID="{619ABA50-8CFA-40D6-933F-9006DC9FB7A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E02828D-F123-450A-A3E5-7442983CA082}" type="pres">
      <dgm:prSet presAssocID="{7C107A8B-8497-42DB-9D38-EE2EA5B63F1C}" presName="spacer" presStyleCnt="0"/>
      <dgm:spPr/>
    </dgm:pt>
    <dgm:pt modelId="{1559165D-2FDA-4351-B756-2A8D18475FA3}" type="pres">
      <dgm:prSet presAssocID="{3AC10F70-8C44-49AD-9291-6AEAB5F6E2B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0013B32-0F19-449D-8DBA-336294430E18}" type="pres">
      <dgm:prSet presAssocID="{92EA78CF-4298-49EF-A8CC-FC4F1BF2B75B}" presName="spacer" presStyleCnt="0"/>
      <dgm:spPr/>
    </dgm:pt>
    <dgm:pt modelId="{31D6CC49-7FF9-4952-AEB0-37FD81339242}" type="pres">
      <dgm:prSet presAssocID="{C95E6D1A-58CF-4E5F-979B-53BE9B84A30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CF79F00-DD9B-42B4-91B7-B0A5841A93B2}" srcId="{5CA94458-5758-4DEA-B9A5-3989781E02C7}" destId="{619ABA50-8CFA-40D6-933F-9006DC9FB7A5}" srcOrd="0" destOrd="0" parTransId="{8C67CD28-8A31-438E-AEF0-8F1D0DF38559}" sibTransId="{7C107A8B-8497-42DB-9D38-EE2EA5B63F1C}"/>
    <dgm:cxn modelId="{B3553539-DE3A-4599-A08A-25B082F94C22}" type="presOf" srcId="{5CA94458-5758-4DEA-B9A5-3989781E02C7}" destId="{DA9FC827-32B8-4AB1-94B3-8C6FED49C016}" srcOrd="0" destOrd="0" presId="urn:microsoft.com/office/officeart/2005/8/layout/vList2"/>
    <dgm:cxn modelId="{8217226A-A1BA-49A9-A82F-0CCDE611B5BF}" srcId="{5CA94458-5758-4DEA-B9A5-3989781E02C7}" destId="{3AC10F70-8C44-49AD-9291-6AEAB5F6E2BB}" srcOrd="1" destOrd="0" parTransId="{B83DBCE3-560E-43B9-807C-FAD96F79C107}" sibTransId="{92EA78CF-4298-49EF-A8CC-FC4F1BF2B75B}"/>
    <dgm:cxn modelId="{733B9552-F0BC-4C68-B501-8B2422F67AB3}" type="presOf" srcId="{C95E6D1A-58CF-4E5F-979B-53BE9B84A30C}" destId="{31D6CC49-7FF9-4952-AEB0-37FD81339242}" srcOrd="0" destOrd="0" presId="urn:microsoft.com/office/officeart/2005/8/layout/vList2"/>
    <dgm:cxn modelId="{BC3E1C8A-789A-4146-8C1E-886297F1F63B}" srcId="{5CA94458-5758-4DEA-B9A5-3989781E02C7}" destId="{C95E6D1A-58CF-4E5F-979B-53BE9B84A30C}" srcOrd="2" destOrd="0" parTransId="{5FA05726-4317-4F0B-B0F6-55A21980356B}" sibTransId="{7EF58897-30BD-474B-89CA-E8C7AED7FC4A}"/>
    <dgm:cxn modelId="{56E6388A-7D38-4AF4-9FA5-4F70D118AC6A}" type="presOf" srcId="{619ABA50-8CFA-40D6-933F-9006DC9FB7A5}" destId="{121B3EF8-CDA9-4EA2-BE2C-1BB576562918}" srcOrd="0" destOrd="0" presId="urn:microsoft.com/office/officeart/2005/8/layout/vList2"/>
    <dgm:cxn modelId="{A0E758B1-7677-4F33-B97F-39D2DA8D4AA4}" type="presOf" srcId="{3AC10F70-8C44-49AD-9291-6AEAB5F6E2BB}" destId="{1559165D-2FDA-4351-B756-2A8D18475FA3}" srcOrd="0" destOrd="0" presId="urn:microsoft.com/office/officeart/2005/8/layout/vList2"/>
    <dgm:cxn modelId="{7BE0E48F-B6EB-42B1-837F-2AFD7A1A9B23}" type="presParOf" srcId="{DA9FC827-32B8-4AB1-94B3-8C6FED49C016}" destId="{121B3EF8-CDA9-4EA2-BE2C-1BB576562918}" srcOrd="0" destOrd="0" presId="urn:microsoft.com/office/officeart/2005/8/layout/vList2"/>
    <dgm:cxn modelId="{5A9E871B-84EF-4B60-8C1D-CC0F7ECF3FE1}" type="presParOf" srcId="{DA9FC827-32B8-4AB1-94B3-8C6FED49C016}" destId="{DE02828D-F123-450A-A3E5-7442983CA082}" srcOrd="1" destOrd="0" presId="urn:microsoft.com/office/officeart/2005/8/layout/vList2"/>
    <dgm:cxn modelId="{9FBBFF69-1E2B-4BC3-BF8B-301764D21CA0}" type="presParOf" srcId="{DA9FC827-32B8-4AB1-94B3-8C6FED49C016}" destId="{1559165D-2FDA-4351-B756-2A8D18475FA3}" srcOrd="2" destOrd="0" presId="urn:microsoft.com/office/officeart/2005/8/layout/vList2"/>
    <dgm:cxn modelId="{E5F64AE3-B40D-4434-BE73-8D3E37A9FE95}" type="presParOf" srcId="{DA9FC827-32B8-4AB1-94B3-8C6FED49C016}" destId="{00013B32-0F19-449D-8DBA-336294430E18}" srcOrd="3" destOrd="0" presId="urn:microsoft.com/office/officeart/2005/8/layout/vList2"/>
    <dgm:cxn modelId="{BD4609CA-10B3-4450-98AA-FEAB42D6E164}" type="presParOf" srcId="{DA9FC827-32B8-4AB1-94B3-8C6FED49C016}" destId="{31D6CC49-7FF9-4952-AEB0-37FD8133924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F3A9B1-BBFE-4D84-84BE-B9A840ACCAA5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B7DA560-D6C5-4F6D-AD4A-BE5EABCDEA7D}">
      <dgm:prSet/>
      <dgm:spPr/>
      <dgm:t>
        <a:bodyPr/>
        <a:lstStyle/>
        <a:p>
          <a:r>
            <a:rPr lang="pt-BR"/>
            <a:t>Universais, presentes mesmo sem revelação bíblica</a:t>
          </a:r>
          <a:endParaRPr lang="en-US"/>
        </a:p>
      </dgm:t>
    </dgm:pt>
    <dgm:pt modelId="{D4C91114-6CC3-4177-85B4-C59EC6A38C21}" type="parTrans" cxnId="{2233C0A5-2EB4-4100-965B-30BD45027772}">
      <dgm:prSet/>
      <dgm:spPr/>
      <dgm:t>
        <a:bodyPr/>
        <a:lstStyle/>
        <a:p>
          <a:endParaRPr lang="en-US"/>
        </a:p>
      </dgm:t>
    </dgm:pt>
    <dgm:pt modelId="{6B2B82BF-77E0-47B2-9A4A-F48A2016209F}" type="sibTrans" cxnId="{2233C0A5-2EB4-4100-965B-30BD45027772}">
      <dgm:prSet/>
      <dgm:spPr/>
      <dgm:t>
        <a:bodyPr/>
        <a:lstStyle/>
        <a:p>
          <a:endParaRPr lang="en-US"/>
        </a:p>
      </dgm:t>
    </dgm:pt>
    <dgm:pt modelId="{D7657534-5100-4C50-9B79-78F2944A06CF}">
      <dgm:prSet/>
      <dgm:spPr/>
      <dgm:t>
        <a:bodyPr/>
        <a:lstStyle/>
        <a:p>
          <a:r>
            <a:rPr lang="pt-BR"/>
            <a:t>Ex.: códigos éticos antigos, filosofia clássica</a:t>
          </a:r>
          <a:endParaRPr lang="en-US"/>
        </a:p>
      </dgm:t>
    </dgm:pt>
    <dgm:pt modelId="{EEFDB94B-7C17-49AC-B516-2B2DA971DF34}" type="parTrans" cxnId="{A7A03B41-D88C-43DE-A42E-4FAACF56417D}">
      <dgm:prSet/>
      <dgm:spPr/>
      <dgm:t>
        <a:bodyPr/>
        <a:lstStyle/>
        <a:p>
          <a:endParaRPr lang="en-US"/>
        </a:p>
      </dgm:t>
    </dgm:pt>
    <dgm:pt modelId="{56CEAAA1-DEC1-45DF-9F95-8F6496BFAB0D}" type="sibTrans" cxnId="{A7A03B41-D88C-43DE-A42E-4FAACF56417D}">
      <dgm:prSet/>
      <dgm:spPr/>
      <dgm:t>
        <a:bodyPr/>
        <a:lstStyle/>
        <a:p>
          <a:endParaRPr lang="en-US"/>
        </a:p>
      </dgm:t>
    </dgm:pt>
    <dgm:pt modelId="{048CEB17-E6A9-4A51-90FA-E9911D0D50F6}">
      <dgm:prSet/>
      <dgm:spPr/>
      <dgm:t>
        <a:bodyPr/>
        <a:lstStyle/>
        <a:p>
          <a:r>
            <a:rPr lang="pt-BR"/>
            <a:t>Eco da justiça e lei moral de Deus na humanidade</a:t>
          </a:r>
          <a:endParaRPr lang="en-US"/>
        </a:p>
      </dgm:t>
    </dgm:pt>
    <dgm:pt modelId="{622EBF5E-8647-493D-85E8-E5786348964D}" type="parTrans" cxnId="{EB0A0679-C650-477E-B610-827778647BCA}">
      <dgm:prSet/>
      <dgm:spPr/>
      <dgm:t>
        <a:bodyPr/>
        <a:lstStyle/>
        <a:p>
          <a:endParaRPr lang="en-US"/>
        </a:p>
      </dgm:t>
    </dgm:pt>
    <dgm:pt modelId="{831FA176-97DB-484E-B5F3-5B39B47A88BE}" type="sibTrans" cxnId="{EB0A0679-C650-477E-B610-827778647BCA}">
      <dgm:prSet/>
      <dgm:spPr/>
      <dgm:t>
        <a:bodyPr/>
        <a:lstStyle/>
        <a:p>
          <a:endParaRPr lang="en-US"/>
        </a:p>
      </dgm:t>
    </dgm:pt>
    <dgm:pt modelId="{80850B96-F38E-4C07-BD46-6E7E8009C35E}" type="pres">
      <dgm:prSet presAssocID="{72F3A9B1-BBFE-4D84-84BE-B9A840ACCAA5}" presName="vert0" presStyleCnt="0">
        <dgm:presLayoutVars>
          <dgm:dir/>
          <dgm:animOne val="branch"/>
          <dgm:animLvl val="lvl"/>
        </dgm:presLayoutVars>
      </dgm:prSet>
      <dgm:spPr/>
    </dgm:pt>
    <dgm:pt modelId="{36C39660-DF33-4E40-A111-5B64908A704C}" type="pres">
      <dgm:prSet presAssocID="{9B7DA560-D6C5-4F6D-AD4A-BE5EABCDEA7D}" presName="thickLine" presStyleLbl="alignNode1" presStyleIdx="0" presStyleCnt="3"/>
      <dgm:spPr/>
    </dgm:pt>
    <dgm:pt modelId="{D7FC93D5-BFD4-4D79-80B6-9BFDA3D1C639}" type="pres">
      <dgm:prSet presAssocID="{9B7DA560-D6C5-4F6D-AD4A-BE5EABCDEA7D}" presName="horz1" presStyleCnt="0"/>
      <dgm:spPr/>
    </dgm:pt>
    <dgm:pt modelId="{2B3B37B8-55E7-47F6-8DF6-4DC37C734F6A}" type="pres">
      <dgm:prSet presAssocID="{9B7DA560-D6C5-4F6D-AD4A-BE5EABCDEA7D}" presName="tx1" presStyleLbl="revTx" presStyleIdx="0" presStyleCnt="3"/>
      <dgm:spPr/>
    </dgm:pt>
    <dgm:pt modelId="{1491FABB-8018-44AA-8E50-182D8B6ECF5A}" type="pres">
      <dgm:prSet presAssocID="{9B7DA560-D6C5-4F6D-AD4A-BE5EABCDEA7D}" presName="vert1" presStyleCnt="0"/>
      <dgm:spPr/>
    </dgm:pt>
    <dgm:pt modelId="{4E092DAE-6243-41F6-A8F3-7DC686E03422}" type="pres">
      <dgm:prSet presAssocID="{D7657534-5100-4C50-9B79-78F2944A06CF}" presName="thickLine" presStyleLbl="alignNode1" presStyleIdx="1" presStyleCnt="3"/>
      <dgm:spPr/>
    </dgm:pt>
    <dgm:pt modelId="{F7ABB02D-A09C-4412-BD47-FFDF507100DF}" type="pres">
      <dgm:prSet presAssocID="{D7657534-5100-4C50-9B79-78F2944A06CF}" presName="horz1" presStyleCnt="0"/>
      <dgm:spPr/>
    </dgm:pt>
    <dgm:pt modelId="{21DF3CFB-BC5C-4A3D-9D28-A6F96A957F80}" type="pres">
      <dgm:prSet presAssocID="{D7657534-5100-4C50-9B79-78F2944A06CF}" presName="tx1" presStyleLbl="revTx" presStyleIdx="1" presStyleCnt="3"/>
      <dgm:spPr/>
    </dgm:pt>
    <dgm:pt modelId="{EA8DEE3B-68F0-4329-BCA1-B3D7D9238EDB}" type="pres">
      <dgm:prSet presAssocID="{D7657534-5100-4C50-9B79-78F2944A06CF}" presName="vert1" presStyleCnt="0"/>
      <dgm:spPr/>
    </dgm:pt>
    <dgm:pt modelId="{E08FD487-8212-4205-87A9-6832C9204C37}" type="pres">
      <dgm:prSet presAssocID="{048CEB17-E6A9-4A51-90FA-E9911D0D50F6}" presName="thickLine" presStyleLbl="alignNode1" presStyleIdx="2" presStyleCnt="3"/>
      <dgm:spPr/>
    </dgm:pt>
    <dgm:pt modelId="{0D4971D6-FEF0-46F7-99F5-4B2F4E05E644}" type="pres">
      <dgm:prSet presAssocID="{048CEB17-E6A9-4A51-90FA-E9911D0D50F6}" presName="horz1" presStyleCnt="0"/>
      <dgm:spPr/>
    </dgm:pt>
    <dgm:pt modelId="{2540BCF6-469B-4C57-9EE0-627F5B105243}" type="pres">
      <dgm:prSet presAssocID="{048CEB17-E6A9-4A51-90FA-E9911D0D50F6}" presName="tx1" presStyleLbl="revTx" presStyleIdx="2" presStyleCnt="3"/>
      <dgm:spPr/>
    </dgm:pt>
    <dgm:pt modelId="{0B422390-CAB6-4538-AB91-412598307EDC}" type="pres">
      <dgm:prSet presAssocID="{048CEB17-E6A9-4A51-90FA-E9911D0D50F6}" presName="vert1" presStyleCnt="0"/>
      <dgm:spPr/>
    </dgm:pt>
  </dgm:ptLst>
  <dgm:cxnLst>
    <dgm:cxn modelId="{A7A03B41-D88C-43DE-A42E-4FAACF56417D}" srcId="{72F3A9B1-BBFE-4D84-84BE-B9A840ACCAA5}" destId="{D7657534-5100-4C50-9B79-78F2944A06CF}" srcOrd="1" destOrd="0" parTransId="{EEFDB94B-7C17-49AC-B516-2B2DA971DF34}" sibTransId="{56CEAAA1-DEC1-45DF-9F95-8F6496BFAB0D}"/>
    <dgm:cxn modelId="{EB0A0679-C650-477E-B610-827778647BCA}" srcId="{72F3A9B1-BBFE-4D84-84BE-B9A840ACCAA5}" destId="{048CEB17-E6A9-4A51-90FA-E9911D0D50F6}" srcOrd="2" destOrd="0" parTransId="{622EBF5E-8647-493D-85E8-E5786348964D}" sibTransId="{831FA176-97DB-484E-B5F3-5B39B47A88BE}"/>
    <dgm:cxn modelId="{E9B63F7D-1EEA-4D64-AF82-F83B40F3B371}" type="presOf" srcId="{72F3A9B1-BBFE-4D84-84BE-B9A840ACCAA5}" destId="{80850B96-F38E-4C07-BD46-6E7E8009C35E}" srcOrd="0" destOrd="0" presId="urn:microsoft.com/office/officeart/2008/layout/LinedList"/>
    <dgm:cxn modelId="{2233C0A5-2EB4-4100-965B-30BD45027772}" srcId="{72F3A9B1-BBFE-4D84-84BE-B9A840ACCAA5}" destId="{9B7DA560-D6C5-4F6D-AD4A-BE5EABCDEA7D}" srcOrd="0" destOrd="0" parTransId="{D4C91114-6CC3-4177-85B4-C59EC6A38C21}" sibTransId="{6B2B82BF-77E0-47B2-9A4A-F48A2016209F}"/>
    <dgm:cxn modelId="{2D7CD8AA-E11E-4CAB-AC11-47E55B03701E}" type="presOf" srcId="{048CEB17-E6A9-4A51-90FA-E9911D0D50F6}" destId="{2540BCF6-469B-4C57-9EE0-627F5B105243}" srcOrd="0" destOrd="0" presId="urn:microsoft.com/office/officeart/2008/layout/LinedList"/>
    <dgm:cxn modelId="{0E7CDABD-5105-4EC1-9B2F-19ACB06E23BD}" type="presOf" srcId="{9B7DA560-D6C5-4F6D-AD4A-BE5EABCDEA7D}" destId="{2B3B37B8-55E7-47F6-8DF6-4DC37C734F6A}" srcOrd="0" destOrd="0" presId="urn:microsoft.com/office/officeart/2008/layout/LinedList"/>
    <dgm:cxn modelId="{6F39B0D5-CCD7-4DB8-AD01-93088E788D42}" type="presOf" srcId="{D7657534-5100-4C50-9B79-78F2944A06CF}" destId="{21DF3CFB-BC5C-4A3D-9D28-A6F96A957F80}" srcOrd="0" destOrd="0" presId="urn:microsoft.com/office/officeart/2008/layout/LinedList"/>
    <dgm:cxn modelId="{FB326A3C-8E21-4553-9907-1B47D763A970}" type="presParOf" srcId="{80850B96-F38E-4C07-BD46-6E7E8009C35E}" destId="{36C39660-DF33-4E40-A111-5B64908A704C}" srcOrd="0" destOrd="0" presId="urn:microsoft.com/office/officeart/2008/layout/LinedList"/>
    <dgm:cxn modelId="{C1986506-7077-4F6D-842B-6EB849E169B8}" type="presParOf" srcId="{80850B96-F38E-4C07-BD46-6E7E8009C35E}" destId="{D7FC93D5-BFD4-4D79-80B6-9BFDA3D1C639}" srcOrd="1" destOrd="0" presId="urn:microsoft.com/office/officeart/2008/layout/LinedList"/>
    <dgm:cxn modelId="{B15B246B-8398-4249-ACEA-A6E3AD7A97D4}" type="presParOf" srcId="{D7FC93D5-BFD4-4D79-80B6-9BFDA3D1C639}" destId="{2B3B37B8-55E7-47F6-8DF6-4DC37C734F6A}" srcOrd="0" destOrd="0" presId="urn:microsoft.com/office/officeart/2008/layout/LinedList"/>
    <dgm:cxn modelId="{68D517DE-98B6-4006-B53A-4734CFDB4734}" type="presParOf" srcId="{D7FC93D5-BFD4-4D79-80B6-9BFDA3D1C639}" destId="{1491FABB-8018-44AA-8E50-182D8B6ECF5A}" srcOrd="1" destOrd="0" presId="urn:microsoft.com/office/officeart/2008/layout/LinedList"/>
    <dgm:cxn modelId="{68FA9541-C2FF-4E3F-8F2A-2E3FA26A5A29}" type="presParOf" srcId="{80850B96-F38E-4C07-BD46-6E7E8009C35E}" destId="{4E092DAE-6243-41F6-A8F3-7DC686E03422}" srcOrd="2" destOrd="0" presId="urn:microsoft.com/office/officeart/2008/layout/LinedList"/>
    <dgm:cxn modelId="{AA6CD3E4-2614-462B-881F-91BCD4B167AE}" type="presParOf" srcId="{80850B96-F38E-4C07-BD46-6E7E8009C35E}" destId="{F7ABB02D-A09C-4412-BD47-FFDF507100DF}" srcOrd="3" destOrd="0" presId="urn:microsoft.com/office/officeart/2008/layout/LinedList"/>
    <dgm:cxn modelId="{618AFC7D-FFC4-4A85-9112-4CF6C6D9FC16}" type="presParOf" srcId="{F7ABB02D-A09C-4412-BD47-FFDF507100DF}" destId="{21DF3CFB-BC5C-4A3D-9D28-A6F96A957F80}" srcOrd="0" destOrd="0" presId="urn:microsoft.com/office/officeart/2008/layout/LinedList"/>
    <dgm:cxn modelId="{6CA3AE1E-B729-43AA-86F3-44AC88F912B9}" type="presParOf" srcId="{F7ABB02D-A09C-4412-BD47-FFDF507100DF}" destId="{EA8DEE3B-68F0-4329-BCA1-B3D7D9238EDB}" srcOrd="1" destOrd="0" presId="urn:microsoft.com/office/officeart/2008/layout/LinedList"/>
    <dgm:cxn modelId="{9126CBB4-3BA5-42BF-A32E-82A1B3AB667D}" type="presParOf" srcId="{80850B96-F38E-4C07-BD46-6E7E8009C35E}" destId="{E08FD487-8212-4205-87A9-6832C9204C37}" srcOrd="4" destOrd="0" presId="urn:microsoft.com/office/officeart/2008/layout/LinedList"/>
    <dgm:cxn modelId="{B1A8EA31-B59F-4353-B23E-4B202D8E46CF}" type="presParOf" srcId="{80850B96-F38E-4C07-BD46-6E7E8009C35E}" destId="{0D4971D6-FEF0-46F7-99F5-4B2F4E05E644}" srcOrd="5" destOrd="0" presId="urn:microsoft.com/office/officeart/2008/layout/LinedList"/>
    <dgm:cxn modelId="{78DF870E-4577-40EB-B6DA-9B9F852F64C9}" type="presParOf" srcId="{0D4971D6-FEF0-46F7-99F5-4B2F4E05E644}" destId="{2540BCF6-469B-4C57-9EE0-627F5B105243}" srcOrd="0" destOrd="0" presId="urn:microsoft.com/office/officeart/2008/layout/LinedList"/>
    <dgm:cxn modelId="{CB02292E-9E71-4463-BE00-407892475CAC}" type="presParOf" srcId="{0D4971D6-FEF0-46F7-99F5-4B2F4E05E644}" destId="{0B422390-CAB6-4538-AB91-412598307E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D340A-8899-4D09-A209-F956E08C94E2}">
      <dsp:nvSpPr>
        <dsp:cNvPr id="0" name=""/>
        <dsp:cNvSpPr/>
      </dsp:nvSpPr>
      <dsp:spPr>
        <a:xfrm>
          <a:off x="0" y="0"/>
          <a:ext cx="609745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4BAF4-9254-49AB-A1AE-4BB266B6ED90}">
      <dsp:nvSpPr>
        <dsp:cNvPr id="0" name=""/>
        <dsp:cNvSpPr/>
      </dsp:nvSpPr>
      <dsp:spPr>
        <a:xfrm>
          <a:off x="0" y="0"/>
          <a:ext cx="6097454" cy="1431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Alma humana refletia santidade de Deus</a:t>
          </a:r>
          <a:endParaRPr lang="en-US" sz="2800" kern="1200"/>
        </a:p>
      </dsp:txBody>
      <dsp:txXfrm>
        <a:off x="0" y="0"/>
        <a:ext cx="6097454" cy="1431288"/>
      </dsp:txXfrm>
    </dsp:sp>
    <dsp:sp modelId="{EEEC2392-F36C-4255-A853-1FA5511E5EEE}">
      <dsp:nvSpPr>
        <dsp:cNvPr id="0" name=""/>
        <dsp:cNvSpPr/>
      </dsp:nvSpPr>
      <dsp:spPr>
        <a:xfrm>
          <a:off x="0" y="1431288"/>
          <a:ext cx="6097454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A2789-9613-4049-8057-B587B462C662}">
      <dsp:nvSpPr>
        <dsp:cNvPr id="0" name=""/>
        <dsp:cNvSpPr/>
      </dsp:nvSpPr>
      <dsp:spPr>
        <a:xfrm>
          <a:off x="0" y="1431288"/>
          <a:ext cx="6097454" cy="1431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Consciência em repouso → ausência de culpa</a:t>
          </a:r>
          <a:endParaRPr lang="en-US" sz="2800" kern="1200"/>
        </a:p>
      </dsp:txBody>
      <dsp:txXfrm>
        <a:off x="0" y="1431288"/>
        <a:ext cx="6097454" cy="1431288"/>
      </dsp:txXfrm>
    </dsp:sp>
    <dsp:sp modelId="{7F00B0FE-126E-4AF4-93A7-323B09AACB37}">
      <dsp:nvSpPr>
        <dsp:cNvPr id="0" name=""/>
        <dsp:cNvSpPr/>
      </dsp:nvSpPr>
      <dsp:spPr>
        <a:xfrm>
          <a:off x="0" y="2862577"/>
          <a:ext cx="6097454" cy="0"/>
        </a:xfrm>
        <a:prstGeom prst="lin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69975-F497-495C-9A91-4CD0F75D1C73}">
      <dsp:nvSpPr>
        <dsp:cNvPr id="0" name=""/>
        <dsp:cNvSpPr/>
      </dsp:nvSpPr>
      <dsp:spPr>
        <a:xfrm>
          <a:off x="0" y="2862577"/>
          <a:ext cx="6097454" cy="1431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Mandamento divino (Gn 2.17) → limite moral e liberdade</a:t>
          </a:r>
          <a:endParaRPr lang="en-US" sz="2800" kern="1200"/>
        </a:p>
      </dsp:txBody>
      <dsp:txXfrm>
        <a:off x="0" y="2862577"/>
        <a:ext cx="6097454" cy="1431288"/>
      </dsp:txXfrm>
    </dsp:sp>
    <dsp:sp modelId="{4D55859F-15B8-4875-A0FE-001F5C0DF8C2}">
      <dsp:nvSpPr>
        <dsp:cNvPr id="0" name=""/>
        <dsp:cNvSpPr/>
      </dsp:nvSpPr>
      <dsp:spPr>
        <a:xfrm>
          <a:off x="0" y="4293866"/>
          <a:ext cx="6097454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BB22A-6262-4B87-9536-4DC20F275F66}">
      <dsp:nvSpPr>
        <dsp:cNvPr id="0" name=""/>
        <dsp:cNvSpPr/>
      </dsp:nvSpPr>
      <dsp:spPr>
        <a:xfrm>
          <a:off x="0" y="4293866"/>
          <a:ext cx="6097454" cy="1431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Conhecimento do bem experimental, desconhecimento do mal</a:t>
          </a:r>
          <a:endParaRPr lang="en-US" sz="2800" kern="1200"/>
        </a:p>
      </dsp:txBody>
      <dsp:txXfrm>
        <a:off x="0" y="4293866"/>
        <a:ext cx="6097454" cy="1431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AE8AC-B9EE-44BE-B3A5-F3734EB0D222}">
      <dsp:nvSpPr>
        <dsp:cNvPr id="0" name=""/>
        <dsp:cNvSpPr/>
      </dsp:nvSpPr>
      <dsp:spPr>
        <a:xfrm>
          <a:off x="0" y="369813"/>
          <a:ext cx="5667395" cy="1113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Pode ser </a:t>
          </a:r>
          <a:r>
            <a:rPr lang="pt-BR" sz="2800" b="1" kern="1200"/>
            <a:t>cauterizada</a:t>
          </a:r>
          <a:r>
            <a:rPr lang="pt-BR" sz="2800" kern="1200"/>
            <a:t> → insensível ao pecado (1Tm 4.2)</a:t>
          </a:r>
          <a:endParaRPr lang="en-US" sz="2800" kern="1200"/>
        </a:p>
      </dsp:txBody>
      <dsp:txXfrm>
        <a:off x="54373" y="424186"/>
        <a:ext cx="5558649" cy="1005094"/>
      </dsp:txXfrm>
    </dsp:sp>
    <dsp:sp modelId="{B73469E2-646C-41EE-8E0B-8DB378B7D951}">
      <dsp:nvSpPr>
        <dsp:cNvPr id="0" name=""/>
        <dsp:cNvSpPr/>
      </dsp:nvSpPr>
      <dsp:spPr>
        <a:xfrm>
          <a:off x="0" y="1564293"/>
          <a:ext cx="5667395" cy="1113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Pode ser </a:t>
          </a:r>
          <a:r>
            <a:rPr lang="pt-BR" sz="2800" b="1" kern="1200"/>
            <a:t>fraca</a:t>
          </a:r>
          <a:r>
            <a:rPr lang="pt-BR" sz="2800" kern="1200"/>
            <a:t> → vulnerável, legalista, manipulável (1Co 8.7-12)</a:t>
          </a:r>
          <a:endParaRPr lang="en-US" sz="2800" kern="1200"/>
        </a:p>
      </dsp:txBody>
      <dsp:txXfrm>
        <a:off x="54373" y="1618666"/>
        <a:ext cx="5558649" cy="1005094"/>
      </dsp:txXfrm>
    </dsp:sp>
    <dsp:sp modelId="{ED0C136D-094D-4F08-B02E-16A518FEFC0A}">
      <dsp:nvSpPr>
        <dsp:cNvPr id="0" name=""/>
        <dsp:cNvSpPr/>
      </dsp:nvSpPr>
      <dsp:spPr>
        <a:xfrm>
          <a:off x="0" y="2758773"/>
          <a:ext cx="5667395" cy="1113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Necessidade de educação e calibragem pela Palavra</a:t>
          </a:r>
          <a:endParaRPr lang="en-US" sz="2800" kern="1200"/>
        </a:p>
      </dsp:txBody>
      <dsp:txXfrm>
        <a:off x="54373" y="2813146"/>
        <a:ext cx="5558649" cy="1005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B3EF8-CDA9-4EA2-BE2C-1BB576562918}">
      <dsp:nvSpPr>
        <dsp:cNvPr id="0" name=""/>
        <dsp:cNvSpPr/>
      </dsp:nvSpPr>
      <dsp:spPr>
        <a:xfrm>
          <a:off x="0" y="347859"/>
          <a:ext cx="10515600" cy="11302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/>
            <a:t>Examinar a consciência diariamente</a:t>
          </a:r>
          <a:endParaRPr lang="en-US" sz="4600" kern="1200"/>
        </a:p>
      </dsp:txBody>
      <dsp:txXfrm>
        <a:off x="55173" y="403032"/>
        <a:ext cx="10405254" cy="1019874"/>
      </dsp:txXfrm>
    </dsp:sp>
    <dsp:sp modelId="{1559165D-2FDA-4351-B756-2A8D18475FA3}">
      <dsp:nvSpPr>
        <dsp:cNvPr id="0" name=""/>
        <dsp:cNvSpPr/>
      </dsp:nvSpPr>
      <dsp:spPr>
        <a:xfrm>
          <a:off x="0" y="1610559"/>
          <a:ext cx="10515600" cy="11302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/>
            <a:t>Submissão à Palavra e ao Espírito Santo</a:t>
          </a:r>
          <a:endParaRPr lang="en-US" sz="4600" kern="1200"/>
        </a:p>
      </dsp:txBody>
      <dsp:txXfrm>
        <a:off x="55173" y="1665732"/>
        <a:ext cx="10405254" cy="1019874"/>
      </dsp:txXfrm>
    </dsp:sp>
    <dsp:sp modelId="{31D6CC49-7FF9-4952-AEB0-37FD81339242}">
      <dsp:nvSpPr>
        <dsp:cNvPr id="0" name=""/>
        <dsp:cNvSpPr/>
      </dsp:nvSpPr>
      <dsp:spPr>
        <a:xfrm>
          <a:off x="0" y="2873259"/>
          <a:ext cx="10515600" cy="11302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/>
            <a:t>Preparação para o juízo final</a:t>
          </a:r>
          <a:endParaRPr lang="en-US" sz="4600" kern="1200"/>
        </a:p>
      </dsp:txBody>
      <dsp:txXfrm>
        <a:off x="55173" y="2928432"/>
        <a:ext cx="10405254" cy="10198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39660-DF33-4E40-A111-5B64908A704C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3B37B8-55E7-47F6-8DF6-4DC37C734F6A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Universais, presentes mesmo sem revelação bíblica</a:t>
          </a:r>
          <a:endParaRPr lang="en-US" sz="4000" kern="1200"/>
        </a:p>
      </dsp:txBody>
      <dsp:txXfrm>
        <a:off x="0" y="2124"/>
        <a:ext cx="10515600" cy="1449029"/>
      </dsp:txXfrm>
    </dsp:sp>
    <dsp:sp modelId="{4E092DAE-6243-41F6-A8F3-7DC686E03422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DF3CFB-BC5C-4A3D-9D28-A6F96A957F80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Ex.: códigos éticos antigos, filosofia clássica</a:t>
          </a:r>
          <a:endParaRPr lang="en-US" sz="4000" kern="1200"/>
        </a:p>
      </dsp:txBody>
      <dsp:txXfrm>
        <a:off x="0" y="1451154"/>
        <a:ext cx="10515600" cy="1449029"/>
      </dsp:txXfrm>
    </dsp:sp>
    <dsp:sp modelId="{E08FD487-8212-4205-87A9-6832C9204C37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40BCF6-469B-4C57-9EE0-627F5B105243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Eco da justiça e lei moral de Deus na humanidade</a:t>
          </a:r>
          <a:endParaRPr lang="en-US" sz="4000" kern="1200"/>
        </a:p>
      </dsp:txBody>
      <dsp:txXfrm>
        <a:off x="0" y="2900183"/>
        <a:ext cx="10515600" cy="144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02.11.2025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02.11.2025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02.11.2025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02.11.2025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02.11.2025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02.11.2025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02.11.2025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02.11.2025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02.11.2025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02.11.2025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02.11.2025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02.11.2025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7C305C-0E98-44D5-A930-21F23CC52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82BDB2A-58AB-6432-85A5-9436BE3880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39" r="8172"/>
          <a:stretch>
            <a:fillRect/>
          </a:stretch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03121" y="4727173"/>
            <a:ext cx="7985759" cy="868823"/>
          </a:xfrm>
        </p:spPr>
        <p:txBody>
          <a:bodyPr anchor="ctr">
            <a:normAutofit/>
          </a:bodyPr>
          <a:lstStyle/>
          <a:p>
            <a:r>
              <a:rPr lang="de-DE" sz="4000" dirty="0">
                <a:ea typeface="+mj-lt"/>
                <a:cs typeface="+mj-lt"/>
              </a:rPr>
              <a:t>A Consciência – O Tribunal Interior</a:t>
            </a:r>
            <a:endParaRPr lang="pt-BR" sz="40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anchor="ctr">
            <a:normAutofit/>
          </a:bodyPr>
          <a:lstStyle/>
          <a:p>
            <a:r>
              <a:rPr lang="de-DE" sz="2000" dirty="0" err="1">
                <a:solidFill>
                  <a:schemeClr val="bg1"/>
                </a:solidFill>
              </a:rPr>
              <a:t>Lição</a:t>
            </a:r>
            <a:r>
              <a:rPr lang="de-DE" sz="2000" dirty="0">
                <a:solidFill>
                  <a:schemeClr val="bg1"/>
                </a:solidFill>
              </a:rPr>
              <a:t> 6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10D33EFC-483B-F21C-4F48-390DFF5DA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095" y="273170"/>
            <a:ext cx="5894717" cy="58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CA32544A-BCB5-C4AC-5993-7E55F05536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198" r="9090" b="34800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537FC6-EB03-24FD-8152-A54AB899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Autofit/>
          </a:bodyPr>
          <a:lstStyle/>
          <a:p>
            <a:r>
              <a:rPr lang="pt-BR" sz="3800" dirty="0">
                <a:solidFill>
                  <a:schemeClr val="bg1"/>
                </a:solidFill>
                <a:ea typeface="+mj-lt"/>
                <a:cs typeface="+mj-lt"/>
              </a:rPr>
              <a:t>Funções da Consciência</a:t>
            </a:r>
            <a:endParaRPr lang="pt-BR" sz="3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6D1033-DC33-8217-3697-9BE9D2BF0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01" y="2617412"/>
            <a:ext cx="8240943" cy="369608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400" b="1" dirty="0">
                <a:solidFill>
                  <a:schemeClr val="bg1"/>
                </a:solidFill>
                <a:ea typeface="+mn-lt"/>
                <a:cs typeface="+mn-lt"/>
              </a:rPr>
              <a:t>Acusar:</a:t>
            </a:r>
            <a:r>
              <a:rPr lang="pt-BR" sz="3400" dirty="0">
                <a:solidFill>
                  <a:schemeClr val="bg1"/>
                </a:solidFill>
                <a:ea typeface="+mn-lt"/>
                <a:cs typeface="+mn-lt"/>
              </a:rPr>
              <a:t> identificar desobediência e pecado</a:t>
            </a:r>
            <a:endParaRPr lang="pt-BR" sz="34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400" b="1" dirty="0">
                <a:solidFill>
                  <a:schemeClr val="bg1"/>
                </a:solidFill>
                <a:ea typeface="+mn-lt"/>
                <a:cs typeface="+mn-lt"/>
              </a:rPr>
              <a:t>Defender:</a:t>
            </a:r>
            <a:r>
              <a:rPr lang="pt-BR" sz="3400" dirty="0">
                <a:solidFill>
                  <a:schemeClr val="bg1"/>
                </a:solidFill>
                <a:ea typeface="+mn-lt"/>
                <a:cs typeface="+mn-lt"/>
              </a:rPr>
              <a:t> confirma ações corretas</a:t>
            </a:r>
            <a:endParaRPr lang="pt-BR" sz="34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400" b="1" dirty="0">
                <a:solidFill>
                  <a:schemeClr val="bg1"/>
                </a:solidFill>
                <a:ea typeface="+mn-lt"/>
                <a:cs typeface="+mn-lt"/>
              </a:rPr>
              <a:t>Julgar:</a:t>
            </a:r>
            <a:r>
              <a:rPr lang="pt-BR" sz="3400" dirty="0">
                <a:solidFill>
                  <a:schemeClr val="bg1"/>
                </a:solidFill>
                <a:ea typeface="+mn-lt"/>
                <a:cs typeface="+mn-lt"/>
              </a:rPr>
              <a:t> gera culpa ou paz interior</a:t>
            </a:r>
            <a:endParaRPr lang="pt-BR" sz="34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400" dirty="0">
                <a:solidFill>
                  <a:schemeClr val="bg1"/>
                </a:solidFill>
                <a:ea typeface="+mn-lt"/>
                <a:cs typeface="+mn-lt"/>
              </a:rPr>
              <a:t>Ex.: Davi após adultério (</a:t>
            </a:r>
            <a:r>
              <a:rPr lang="pt-BR" sz="3400" err="1">
                <a:solidFill>
                  <a:schemeClr val="bg1"/>
                </a:solidFill>
                <a:ea typeface="+mn-lt"/>
                <a:cs typeface="+mn-lt"/>
              </a:rPr>
              <a:t>Sl</a:t>
            </a:r>
            <a:r>
              <a:rPr lang="pt-BR" sz="3400" dirty="0">
                <a:solidFill>
                  <a:schemeClr val="bg1"/>
                </a:solidFill>
                <a:ea typeface="+mn-lt"/>
                <a:cs typeface="+mn-lt"/>
              </a:rPr>
              <a:t> 51)</a:t>
            </a:r>
            <a:endParaRPr lang="pt-BR" sz="34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400" dirty="0">
                <a:solidFill>
                  <a:schemeClr val="bg1"/>
                </a:solidFill>
                <a:ea typeface="+mn-lt"/>
                <a:cs typeface="+mn-lt"/>
              </a:rPr>
              <a:t>Tribunal interior → interação entre mente, emoção e vontade</a:t>
            </a:r>
            <a:endParaRPr lang="pt-BR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09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1B86006-B691-EE92-8167-720048C732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979" b="11098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F1C95B-25B4-36B5-11C8-E99E4051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62" y="-195592"/>
            <a:ext cx="3822189" cy="1899912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Vãs Justificativas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560BB9-61FD-50E6-6131-B4D65C5B3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51" y="1197749"/>
            <a:ext cx="5446831" cy="551117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Alma pecadora tenta racionalizar o erro ou silenciar a consciência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Ex.: Adão transfere culpa a Eva e a Deus (</a:t>
            </a:r>
            <a:r>
              <a:rPr lang="pt-BR" sz="3200" err="1">
                <a:ea typeface="+mn-lt"/>
                <a:cs typeface="+mn-lt"/>
              </a:rPr>
              <a:t>Gn</a:t>
            </a:r>
            <a:r>
              <a:rPr lang="pt-BR" sz="3200" dirty="0">
                <a:ea typeface="+mn-lt"/>
                <a:cs typeface="+mn-lt"/>
              </a:rPr>
              <a:t> 3.12)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Modernamente: relativismo moral, hedonismo, humanismo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Confissão e arrependimento → purificação da consciência (1Jo 1.9)</a:t>
            </a:r>
            <a:endParaRPr lang="pt-BR" sz="3200" dirty="0"/>
          </a:p>
          <a:p>
            <a:pPr marL="0" indent="0">
              <a:buNone/>
            </a:pPr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2359817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2807F058-D5DD-0976-4846-FEFE7DBE4B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784" r="9090" b="47764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C19A8B-3A72-4111-1AD4-300C6898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t-BR" sz="3800" dirty="0">
                <a:solidFill>
                  <a:schemeClr val="bg1"/>
                </a:solidFill>
                <a:ea typeface="+mj-lt"/>
                <a:cs typeface="+mj-lt"/>
              </a:rPr>
              <a:t>Debate Interior</a:t>
            </a:r>
            <a:endParaRPr lang="pt-BR" sz="3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5506E0-3DDE-3423-0253-2452E1925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03" y="2804318"/>
            <a:ext cx="7435811" cy="336540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/>
              <a:buChar char="Ø"/>
            </a:pPr>
            <a:r>
              <a:rPr lang="pt-BR" sz="3400">
                <a:solidFill>
                  <a:schemeClr val="bg1"/>
                </a:solidFill>
                <a:ea typeface="+mn-lt"/>
                <a:cs typeface="+mn-lt"/>
              </a:rPr>
              <a:t>Conflito contínuo: pensamento, emoção e vontade</a:t>
            </a:r>
            <a:endParaRPr lang="pt-BR" sz="3400">
              <a:solidFill>
                <a:schemeClr val="bg1"/>
              </a:solidFill>
            </a:endParaRPr>
          </a:p>
          <a:p>
            <a:pPr>
              <a:buFont typeface="Wingdings"/>
              <a:buChar char="Ø"/>
            </a:pPr>
            <a:r>
              <a:rPr lang="pt-BR" sz="3400" err="1">
                <a:solidFill>
                  <a:schemeClr val="bg1"/>
                </a:solidFill>
                <a:ea typeface="+mn-lt"/>
                <a:cs typeface="+mn-lt"/>
              </a:rPr>
              <a:t>Rm</a:t>
            </a:r>
            <a:r>
              <a:rPr lang="pt-BR" sz="3400">
                <a:solidFill>
                  <a:schemeClr val="bg1"/>
                </a:solidFill>
                <a:ea typeface="+mn-lt"/>
                <a:cs typeface="+mn-lt"/>
              </a:rPr>
              <a:t> 7.19 → tensão entre querer e fazer</a:t>
            </a:r>
            <a:endParaRPr lang="pt-BR" sz="3400">
              <a:solidFill>
                <a:schemeClr val="bg1"/>
              </a:solidFill>
            </a:endParaRPr>
          </a:p>
          <a:p>
            <a:pPr>
              <a:buFont typeface="Wingdings"/>
              <a:buChar char="Ø"/>
            </a:pPr>
            <a:r>
              <a:rPr lang="pt-BR" sz="3400">
                <a:solidFill>
                  <a:schemeClr val="bg1"/>
                </a:solidFill>
                <a:ea typeface="+mn-lt"/>
                <a:cs typeface="+mn-lt"/>
              </a:rPr>
              <a:t>Exame da alma → 2Co 13.5; </a:t>
            </a:r>
            <a:r>
              <a:rPr lang="pt-BR" sz="3400" err="1">
                <a:solidFill>
                  <a:schemeClr val="bg1"/>
                </a:solidFill>
                <a:ea typeface="+mn-lt"/>
                <a:cs typeface="+mn-lt"/>
              </a:rPr>
              <a:t>Sl</a:t>
            </a:r>
            <a:r>
              <a:rPr lang="pt-BR" sz="3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t-BR" sz="3400">
                <a:solidFill>
                  <a:schemeClr val="bg1"/>
                </a:solidFill>
                <a:ea typeface="+mn-lt"/>
                <a:cs typeface="+mn-lt"/>
              </a:rPr>
              <a:t>139.23</a:t>
            </a:r>
            <a:endParaRPr lang="pt-BR" sz="3400">
              <a:solidFill>
                <a:schemeClr val="bg1"/>
              </a:solidFill>
            </a:endParaRPr>
          </a:p>
          <a:p>
            <a:pPr>
              <a:buFont typeface="Wingdings"/>
              <a:buChar char="Ø"/>
            </a:pPr>
            <a:r>
              <a:rPr lang="pt-BR" sz="3400">
                <a:solidFill>
                  <a:schemeClr val="bg1"/>
                </a:solidFill>
                <a:ea typeface="+mn-lt"/>
                <a:cs typeface="+mn-lt"/>
              </a:rPr>
              <a:t>Paulo: consciência sem ofensa (At 24.16) → modelo de equilíbrio</a:t>
            </a:r>
            <a:endParaRPr lang="pt-BR" sz="34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71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305357F-6564-91BC-1F61-7D85D298D9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562" r="9090" b="12524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D37795-7085-32D4-1531-EE8EE307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Autofit/>
          </a:bodyPr>
          <a:lstStyle/>
          <a:p>
            <a:r>
              <a:rPr lang="pt-BR" sz="3800" dirty="0">
                <a:solidFill>
                  <a:schemeClr val="bg1"/>
                </a:solidFill>
                <a:ea typeface="+mj-lt"/>
                <a:cs typeface="+mj-lt"/>
              </a:rPr>
              <a:t>Falibilidade da Consciência</a:t>
            </a:r>
            <a:endParaRPr lang="pt-BR" sz="38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FDFC4F5F-16D7-6850-8EAC-BE5CAACDB6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396349"/>
              </p:ext>
            </p:extLst>
          </p:nvPr>
        </p:nvGraphicFramePr>
        <p:xfrm>
          <a:off x="428603" y="2157338"/>
          <a:ext cx="5667396" cy="4242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8683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63233894-6A21-B8DC-D471-DE9BA145D5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479" r="9090" b="23069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D1E9FF-E017-06C3-B87D-94DBFCDD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Autofit/>
          </a:bodyPr>
          <a:lstStyle/>
          <a:p>
            <a:r>
              <a:rPr lang="pt-BR" sz="3800" dirty="0">
                <a:solidFill>
                  <a:schemeClr val="bg1"/>
                </a:solidFill>
                <a:ea typeface="+mj-lt"/>
                <a:cs typeface="+mj-lt"/>
              </a:rPr>
              <a:t>Consciência Cauterizada</a:t>
            </a:r>
            <a:endParaRPr lang="pt-BR" sz="3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E900C3-7D0B-1CD4-FA69-13DFB9633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26" y="2718054"/>
            <a:ext cx="5092302" cy="378235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/>
              <a:buChar char="Ø"/>
            </a:pPr>
            <a:r>
              <a:rPr lang="pt-BR" sz="3400">
                <a:solidFill>
                  <a:schemeClr val="bg1"/>
                </a:solidFill>
                <a:ea typeface="+mn-lt"/>
                <a:cs typeface="+mn-lt"/>
              </a:rPr>
              <a:t>Resultado de pecado repetido, resistência ao Espírito e justificação do erro</a:t>
            </a:r>
            <a:endParaRPr lang="pt-BR" sz="3400">
              <a:solidFill>
                <a:schemeClr val="bg1"/>
              </a:solidFill>
            </a:endParaRPr>
          </a:p>
          <a:p>
            <a:pPr>
              <a:buFont typeface="Wingdings"/>
              <a:buChar char="Ø"/>
            </a:pPr>
            <a:r>
              <a:rPr lang="pt-BR" sz="3400">
                <a:solidFill>
                  <a:schemeClr val="bg1"/>
                </a:solidFill>
                <a:ea typeface="+mn-lt"/>
                <a:cs typeface="+mn-lt"/>
              </a:rPr>
              <a:t>Perda de remorso e vergonha</a:t>
            </a:r>
            <a:endParaRPr lang="pt-BR" sz="3400">
              <a:solidFill>
                <a:schemeClr val="bg1"/>
              </a:solidFill>
            </a:endParaRPr>
          </a:p>
          <a:p>
            <a:pPr>
              <a:buFont typeface="Wingdings"/>
              <a:buChar char="Ø"/>
            </a:pPr>
            <a:r>
              <a:rPr lang="pt-BR" sz="3400">
                <a:solidFill>
                  <a:schemeClr val="bg1"/>
                </a:solidFill>
                <a:ea typeface="+mn-lt"/>
                <a:cs typeface="+mn-lt"/>
              </a:rPr>
              <a:t>Exemplos: Faraó, Saul, Judas</a:t>
            </a:r>
            <a:endParaRPr lang="pt-BR" sz="34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57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F573C5-3B5D-90BA-82A4-6C9920AAB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Consciência Fraca</a:t>
            </a:r>
            <a:endParaRPr lang="pt-BR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BE6007-96BD-BE09-8861-1B6B77F2A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69" y="2829767"/>
            <a:ext cx="4617400" cy="33638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pt-BR" sz="3400" dirty="0">
                <a:ea typeface="+mn-lt"/>
                <a:cs typeface="+mn-lt"/>
              </a:rPr>
              <a:t>Vulnerável a medo, legalismo e imposição de regras humanas</a:t>
            </a:r>
            <a:endParaRPr lang="pt-BR" sz="3400" dirty="0"/>
          </a:p>
          <a:p>
            <a:pPr>
              <a:buFont typeface="Wingdings" panose="020B0604020202020204" pitchFamily="34" charset="0"/>
              <a:buChar char="Ø"/>
            </a:pPr>
            <a:r>
              <a:rPr lang="pt-BR" sz="3400" dirty="0">
                <a:ea typeface="+mn-lt"/>
                <a:cs typeface="+mn-lt"/>
              </a:rPr>
              <a:t>Falta de maturidade e conhecimento bíblico</a:t>
            </a:r>
            <a:endParaRPr lang="pt-BR" sz="3400" dirty="0"/>
          </a:p>
          <a:p>
            <a:pPr>
              <a:buFont typeface="Wingdings" panose="020B0604020202020204" pitchFamily="34" charset="0"/>
              <a:buChar char="Ø"/>
            </a:pPr>
            <a:r>
              <a:rPr lang="pt-BR" sz="3400" dirty="0">
                <a:ea typeface="+mn-lt"/>
                <a:cs typeface="+mn-lt"/>
              </a:rPr>
              <a:t>Ex.: seitas gnósticas → ascetismo rígido</a:t>
            </a:r>
            <a:endParaRPr lang="pt-BR" sz="3400" dirty="0"/>
          </a:p>
          <a:p>
            <a:pPr>
              <a:buFont typeface="Wingdings" panose="020B0604020202020204" pitchFamily="34" charset="0"/>
              <a:buChar char="Ø"/>
            </a:pPr>
            <a:endParaRPr lang="pt-BR" sz="2200"/>
          </a:p>
        </p:txBody>
      </p:sp>
      <p:pic>
        <p:nvPicPr>
          <p:cNvPr id="5" name="Imagem 4" descr="Imagem do Pin de história">
            <a:extLst>
              <a:ext uri="{FF2B5EF4-FFF2-40B4-BE49-F238E27FC236}">
                <a16:creationId xmlns:a16="http://schemas.microsoft.com/office/drawing/2014/main" id="{99D49A5A-E321-AF2C-AE9E-D919FB0829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4816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6BE7596-E718-22B1-05C0-517C2D78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Educação da Consciência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BC25FB-E9B4-2B78-BBB3-FFEE5414A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8" y="2915728"/>
            <a:ext cx="5868980" cy="359877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3400">
                <a:ea typeface="+mn-lt"/>
                <a:cs typeface="+mn-lt"/>
              </a:rPr>
              <a:t>Purificação via Palavra, oração e comunhão com o Espírito</a:t>
            </a:r>
            <a:endParaRPr lang="pt-BR" sz="3400"/>
          </a:p>
          <a:p>
            <a:pPr marL="0" indent="0">
              <a:buNone/>
            </a:pPr>
            <a:r>
              <a:rPr lang="pt-BR" sz="3400">
                <a:ea typeface="+mn-lt"/>
                <a:cs typeface="+mn-lt"/>
              </a:rPr>
              <a:t>Discernimento de pensamentos e emoções à luz da Escritura</a:t>
            </a:r>
            <a:endParaRPr lang="pt-BR" sz="3400"/>
          </a:p>
          <a:p>
            <a:pPr marL="0" indent="0">
              <a:buNone/>
            </a:pPr>
            <a:r>
              <a:rPr lang="pt-BR" sz="3400">
                <a:ea typeface="+mn-lt"/>
                <a:cs typeface="+mn-lt"/>
              </a:rPr>
              <a:t>Ex.: Davi e Pedro → restauração da consciência pela graça</a:t>
            </a:r>
            <a:endParaRPr lang="pt-BR" sz="340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4" name="Imagem 3" descr="Uma imagem contendo água, noite, mesa, neve&#10;&#10;O conteúdo gerado por IA pode estar incorreto.">
            <a:extLst>
              <a:ext uri="{FF2B5EF4-FFF2-40B4-BE49-F238E27FC236}">
                <a16:creationId xmlns:a16="http://schemas.microsoft.com/office/drawing/2014/main" id="{DD5DA67D-3DBB-7105-4835-56209E1035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06" r="5206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93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ACBB1B7-0C2E-CE85-8E96-066B9E1A9C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3000"/>
          </a:blip>
          <a:srcRect t="9258" r="1" b="9586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823433E-A538-C075-BF12-FF7C7D942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Espírito Santo: Juiz e Advogado Interno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8C278A-A046-BA2E-E319-A5919CD85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/>
              <a:buChar char="Ø"/>
            </a:pPr>
            <a:r>
              <a:rPr lang="pt-BR" sz="3600" dirty="0">
                <a:solidFill>
                  <a:srgbClr val="FFFFFF"/>
                </a:solidFill>
                <a:ea typeface="+mn-lt"/>
                <a:cs typeface="+mn-lt"/>
              </a:rPr>
              <a:t>Revela pecado oculto</a:t>
            </a:r>
            <a:endParaRPr lang="pt-BR" sz="3600" dirty="0">
              <a:solidFill>
                <a:srgbClr val="FFFFFF"/>
              </a:solidFill>
            </a:endParaRPr>
          </a:p>
          <a:p>
            <a:pPr>
              <a:buFont typeface="Wingdings"/>
              <a:buChar char="Ø"/>
            </a:pPr>
            <a:r>
              <a:rPr lang="pt-BR" sz="3600" dirty="0">
                <a:solidFill>
                  <a:srgbClr val="FFFFFF"/>
                </a:solidFill>
                <a:ea typeface="+mn-lt"/>
                <a:cs typeface="+mn-lt"/>
              </a:rPr>
              <a:t>Conduz à santificação</a:t>
            </a:r>
            <a:endParaRPr lang="pt-BR" sz="3600" dirty="0">
              <a:solidFill>
                <a:srgbClr val="FFFFFF"/>
              </a:solidFill>
            </a:endParaRPr>
          </a:p>
          <a:p>
            <a:pPr>
              <a:buFont typeface="Wingdings"/>
              <a:buChar char="Ø"/>
            </a:pPr>
            <a:r>
              <a:rPr lang="pt-BR" sz="3600" dirty="0">
                <a:solidFill>
                  <a:srgbClr val="FFFFFF"/>
                </a:solidFill>
                <a:ea typeface="+mn-lt"/>
                <a:cs typeface="+mn-lt"/>
              </a:rPr>
              <a:t>Permite consciência confiável apenas quando submissa à Palavra</a:t>
            </a:r>
            <a:endParaRPr lang="pt-BR" sz="3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4" name="Imagem 3" descr="Uma imagem contendo no interior, livro, mesa, prateleira&#10;&#10;O conteúdo gerado por IA pode estar incorreto.">
            <a:extLst>
              <a:ext uri="{FF2B5EF4-FFF2-40B4-BE49-F238E27FC236}">
                <a16:creationId xmlns:a16="http://schemas.microsoft.com/office/drawing/2014/main" id="{41BB82A5-ECE4-6CF4-CA9B-070427ED33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58" r="5895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3023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874DBE-BC12-8B26-A7C5-FF2D1B04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4200">
                <a:ea typeface="+mj-lt"/>
                <a:cs typeface="+mj-lt"/>
              </a:rPr>
              <a:t>Exemplos Bíblicos de Consciência Restaurada</a:t>
            </a:r>
            <a:endParaRPr lang="pt-BR" sz="4200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6B548A-47F5-21F2-C931-368B6019A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60" y="2757881"/>
            <a:ext cx="5551927" cy="409704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400" b="1" dirty="0">
                <a:ea typeface="+mn-lt"/>
                <a:cs typeface="+mn-lt"/>
              </a:rPr>
              <a:t>Davi</a:t>
            </a:r>
            <a:r>
              <a:rPr lang="pt-BR" sz="3400" dirty="0">
                <a:ea typeface="+mn-lt"/>
                <a:cs typeface="+mn-lt"/>
              </a:rPr>
              <a:t>: 2Sm 12, </a:t>
            </a:r>
            <a:r>
              <a:rPr lang="pt-BR" sz="3400" err="1">
                <a:ea typeface="+mn-lt"/>
                <a:cs typeface="+mn-lt"/>
              </a:rPr>
              <a:t>Sl</a:t>
            </a:r>
            <a:r>
              <a:rPr lang="pt-BR" sz="3400" dirty="0">
                <a:ea typeface="+mn-lt"/>
                <a:cs typeface="+mn-lt"/>
              </a:rPr>
              <a:t> 51 → arrependimento e restauração</a:t>
            </a:r>
            <a:endParaRPr lang="pt-BR" sz="3400" dirty="0"/>
          </a:p>
          <a:p>
            <a:pPr>
              <a:buFont typeface="Arial"/>
              <a:buChar char="•"/>
            </a:pPr>
            <a:r>
              <a:rPr lang="pt-BR" sz="3400" b="1" dirty="0">
                <a:ea typeface="+mn-lt"/>
                <a:cs typeface="+mn-lt"/>
              </a:rPr>
              <a:t>Pedro</a:t>
            </a:r>
            <a:r>
              <a:rPr lang="pt-BR" sz="3400" dirty="0">
                <a:ea typeface="+mn-lt"/>
                <a:cs typeface="+mn-lt"/>
              </a:rPr>
              <a:t>: </a:t>
            </a:r>
            <a:r>
              <a:rPr lang="pt-BR" sz="3400" err="1">
                <a:ea typeface="+mn-lt"/>
                <a:cs typeface="+mn-lt"/>
              </a:rPr>
              <a:t>Lc</a:t>
            </a:r>
            <a:r>
              <a:rPr lang="pt-BR" sz="3400" dirty="0">
                <a:ea typeface="+mn-lt"/>
                <a:cs typeface="+mn-lt"/>
              </a:rPr>
              <a:t> 22.61-62 → dor redentora após negar Cristo</a:t>
            </a:r>
            <a:endParaRPr lang="pt-BR" sz="3400" dirty="0"/>
          </a:p>
          <a:p>
            <a:pPr>
              <a:buFont typeface="Arial"/>
              <a:buChar char="•"/>
            </a:pPr>
            <a:r>
              <a:rPr lang="pt-BR" sz="3400" dirty="0">
                <a:ea typeface="+mn-lt"/>
                <a:cs typeface="+mn-lt"/>
              </a:rPr>
              <a:t>Graça → instrumento de restauração da consciência</a:t>
            </a:r>
            <a:endParaRPr lang="pt-BR" sz="3400" dirty="0"/>
          </a:p>
          <a:p>
            <a:pPr marL="0" indent="0">
              <a:buNone/>
            </a:pPr>
            <a:endParaRPr lang="pt-BR" sz="2200"/>
          </a:p>
        </p:txBody>
      </p:sp>
      <p:pic>
        <p:nvPicPr>
          <p:cNvPr id="4" name="Imagem 3" descr="Uma imagem contendo mesa, água, pendurado, fogo&#10;&#10;O conteúdo gerado por IA pode estar incorreto.">
            <a:extLst>
              <a:ext uri="{FF2B5EF4-FFF2-40B4-BE49-F238E27FC236}">
                <a16:creationId xmlns:a16="http://schemas.microsoft.com/office/drawing/2014/main" id="{F487E282-35DB-D32B-7011-5D1ED6990F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4573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C79B6F-726F-7485-90C5-58759A54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pt-BR" sz="3700">
                <a:ea typeface="+mj-lt"/>
                <a:cs typeface="+mj-lt"/>
              </a:rPr>
              <a:t>Desígnios Profundos do Coração</a:t>
            </a:r>
            <a:endParaRPr lang="pt-BR" sz="3700"/>
          </a:p>
        </p:txBody>
      </p:sp>
      <p:pic>
        <p:nvPicPr>
          <p:cNvPr id="4" name="Imagem 3" descr="Uma imagem contendo pessoa, no interior, segurando, homem&#10;&#10;O conteúdo gerado por IA pode estar incorreto.">
            <a:extLst>
              <a:ext uri="{FF2B5EF4-FFF2-40B4-BE49-F238E27FC236}">
                <a16:creationId xmlns:a16="http://schemas.microsoft.com/office/drawing/2014/main" id="{503D87BC-521A-D72D-13AB-D129D153EE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646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764684-91B1-4E63-D12C-0C566368C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528201" cy="40667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/>
              <a:buChar char="§"/>
            </a:pPr>
            <a:r>
              <a:rPr lang="pt-BR" sz="3400" dirty="0">
                <a:ea typeface="+mn-lt"/>
                <a:cs typeface="+mn-lt"/>
              </a:rPr>
              <a:t>Jer 17.9 → coração enganoso e corrupto</a:t>
            </a:r>
            <a:endParaRPr lang="pt-BR" sz="3400" dirty="0"/>
          </a:p>
          <a:p>
            <a:pPr>
              <a:buFont typeface="Wingdings"/>
              <a:buChar char="§"/>
            </a:pPr>
            <a:r>
              <a:rPr lang="pt-BR" sz="3400" dirty="0">
                <a:ea typeface="+mn-lt"/>
                <a:cs typeface="+mn-lt"/>
              </a:rPr>
              <a:t>Pecados sutis: orgulho, inveja, avareza, vaidade</a:t>
            </a:r>
            <a:endParaRPr lang="pt-BR" sz="3400" dirty="0"/>
          </a:p>
          <a:p>
            <a:pPr>
              <a:buFont typeface="Wingdings"/>
              <a:buChar char="§"/>
            </a:pPr>
            <a:r>
              <a:rPr lang="pt-BR" sz="3400" dirty="0">
                <a:ea typeface="+mn-lt"/>
                <a:cs typeface="+mn-lt"/>
              </a:rPr>
              <a:t>Espírito Santo revela o oculto e conduz à santificação</a:t>
            </a:r>
            <a:endParaRPr lang="pt-BR" sz="3400" dirty="0"/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52580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BA88D7-C376-85D3-C094-C3B9D9073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pt-BR" sz="8000">
                <a:solidFill>
                  <a:schemeClr val="bg1"/>
                </a:solidFill>
              </a:rPr>
              <a:t>Texto Áureo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37BD87-6DCF-8E71-8A60-7DFA987E5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t-BR" sz="4400" dirty="0">
                <a:solidFill>
                  <a:schemeClr val="bg1"/>
                </a:solidFill>
                <a:ea typeface="+mn-lt"/>
                <a:cs typeface="+mn-lt"/>
              </a:rPr>
              <a:t>E, por isso, procuro sempre ter uma consciência sem ofensa, tanto para com Deus. como para com os homens. (At 24.16) 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07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no interior, escuro, fumaça, luz&#10;&#10;O conteúdo gerado por IA pode estar incorreto.">
            <a:extLst>
              <a:ext uri="{FF2B5EF4-FFF2-40B4-BE49-F238E27FC236}">
                <a16:creationId xmlns:a16="http://schemas.microsoft.com/office/drawing/2014/main" id="{144D3FF3-B3E1-AB10-86E4-37144566EE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53" r="8053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012922-7676-1CEA-3B78-F71F0782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Juízo da Consciência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B1011E-0842-B8F9-3922-21FBDA80C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119" y="2117900"/>
            <a:ext cx="4167245" cy="388653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/>
              <a:buChar char="Ø"/>
            </a:pPr>
            <a:r>
              <a:rPr lang="pt-BR" sz="3400" dirty="0">
                <a:ea typeface="+mn-lt"/>
                <a:cs typeface="+mn-lt"/>
              </a:rPr>
              <a:t>Consciência aponta, mas </a:t>
            </a:r>
            <a:r>
              <a:rPr lang="pt-BR" sz="3400" b="1" dirty="0">
                <a:ea typeface="+mn-lt"/>
                <a:cs typeface="+mn-lt"/>
              </a:rPr>
              <a:t>Deus é o Juiz Supremo</a:t>
            </a:r>
            <a:r>
              <a:rPr lang="pt-BR" sz="3400" dirty="0">
                <a:ea typeface="+mn-lt"/>
                <a:cs typeface="+mn-lt"/>
              </a:rPr>
              <a:t> (1Co 4.4)</a:t>
            </a:r>
            <a:endParaRPr lang="pt-BR" sz="3400"/>
          </a:p>
          <a:p>
            <a:pPr>
              <a:buFont typeface="Wingdings"/>
              <a:buChar char="Ø"/>
            </a:pPr>
            <a:r>
              <a:rPr lang="pt-BR" sz="3400" dirty="0">
                <a:ea typeface="+mn-lt"/>
                <a:cs typeface="+mn-lt"/>
              </a:rPr>
              <a:t>Juízo final: todos os segredos expostos (</a:t>
            </a:r>
            <a:r>
              <a:rPr lang="pt-BR" sz="3400" err="1">
                <a:ea typeface="+mn-lt"/>
                <a:cs typeface="+mn-lt"/>
              </a:rPr>
              <a:t>Rm</a:t>
            </a:r>
            <a:r>
              <a:rPr lang="pt-BR" sz="3400" dirty="0">
                <a:ea typeface="+mn-lt"/>
                <a:cs typeface="+mn-lt"/>
              </a:rPr>
              <a:t> 2.16)</a:t>
            </a:r>
            <a:endParaRPr lang="pt-BR" sz="3400"/>
          </a:p>
          <a:p>
            <a:pPr>
              <a:buFont typeface="Wingdings"/>
              <a:buChar char="Ø"/>
            </a:pPr>
            <a:r>
              <a:rPr lang="pt-BR" sz="3400" dirty="0">
                <a:ea typeface="+mn-lt"/>
                <a:cs typeface="+mn-lt"/>
              </a:rPr>
              <a:t>Limpeza diária → paz com Deus</a:t>
            </a:r>
            <a:endParaRPr lang="pt-BR" sz="3400" dirty="0"/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2423438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1AFD81F-145C-6DD8-8F46-FE2EEA9D9D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735" r="9090" b="3170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0A797A-C487-7DFE-1D28-265E448E9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26" y="1161288"/>
            <a:ext cx="4228898" cy="1124712"/>
          </a:xfrm>
        </p:spPr>
        <p:txBody>
          <a:bodyPr anchor="b">
            <a:noAutofit/>
          </a:bodyPr>
          <a:lstStyle/>
          <a:p>
            <a:r>
              <a:rPr lang="pt-BR" sz="3800" dirty="0">
                <a:solidFill>
                  <a:schemeClr val="bg1"/>
                </a:solidFill>
                <a:ea typeface="+mj-lt"/>
                <a:cs typeface="+mj-lt"/>
              </a:rPr>
              <a:t>Limpeza e Harmonia da Alma</a:t>
            </a:r>
            <a:endParaRPr lang="pt-BR" sz="38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F3A852-8738-35AA-8CE3-183602DBF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03" y="2646168"/>
            <a:ext cx="5926189" cy="371046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400" dirty="0">
                <a:solidFill>
                  <a:schemeClr val="bg1"/>
                </a:solidFill>
                <a:ea typeface="+mn-lt"/>
                <a:cs typeface="+mn-lt"/>
              </a:rPr>
              <a:t>Harmonia entre consciência, espírito e obediência</a:t>
            </a:r>
            <a:endParaRPr lang="pt-BR" sz="340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400" err="1">
                <a:solidFill>
                  <a:schemeClr val="bg1"/>
                </a:solidFill>
                <a:ea typeface="+mn-lt"/>
                <a:cs typeface="+mn-lt"/>
              </a:rPr>
              <a:t>Hb</a:t>
            </a:r>
            <a:r>
              <a:rPr lang="pt-BR" sz="3400" dirty="0">
                <a:solidFill>
                  <a:schemeClr val="bg1"/>
                </a:solidFill>
                <a:ea typeface="+mn-lt"/>
                <a:cs typeface="+mn-lt"/>
              </a:rPr>
              <a:t> 9.14 → sangue de Cristo purifica consciência</a:t>
            </a:r>
            <a:endParaRPr lang="pt-BR" sz="340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400" dirty="0">
                <a:solidFill>
                  <a:schemeClr val="bg1"/>
                </a:solidFill>
                <a:ea typeface="+mn-lt"/>
                <a:cs typeface="+mn-lt"/>
              </a:rPr>
              <a:t>Vida cristã plena = consciência limpa, santidade, paz e equilíbrio</a:t>
            </a:r>
            <a:endParaRPr lang="pt-BR" sz="34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1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BD29C2D-A716-05A4-7252-49514A7990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39706" b="404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186713D-EF51-1345-F192-A1124455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Chamado à Vida Cristã</a:t>
            </a:r>
            <a:endParaRPr lang="pt-BR" dirty="0"/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981499A3-B1D7-62E6-A3FB-7375597953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6511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4499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A7D95E4-78DC-DA17-990F-EC3D84E752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24566" b="1918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51AE6BB-1761-37AF-501A-2141EE780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Consciência e Cultura</a:t>
            </a:r>
            <a:endParaRPr lang="pt-BR" dirty="0"/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4678423A-8349-2232-E694-B2E23C3B37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1474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5496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água, bicicleta, pequeno, estacionado&#10;&#10;O conteúdo gerado por IA pode estar incorreto.">
            <a:extLst>
              <a:ext uri="{FF2B5EF4-FFF2-40B4-BE49-F238E27FC236}">
                <a16:creationId xmlns:a16="http://schemas.microsoft.com/office/drawing/2014/main" id="{3EC16390-1483-1E80-61B8-A7BD81B126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315" r="8901" b="22149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1FA5E1-47D6-4062-E09C-21E214DE9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Autofit/>
          </a:bodyPr>
          <a:lstStyle/>
          <a:p>
            <a:r>
              <a:rPr lang="pt-BR" sz="3800" dirty="0">
                <a:solidFill>
                  <a:schemeClr val="bg1"/>
                </a:solidFill>
                <a:ea typeface="+mj-lt"/>
                <a:cs typeface="+mj-lt"/>
              </a:rPr>
              <a:t>Aplicações Práticas</a:t>
            </a:r>
            <a:endParaRPr lang="pt-BR" sz="3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4B6158-B822-70FE-C65C-2CBEFDD36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26" y="2718054"/>
            <a:ext cx="5480490" cy="34660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400">
                <a:solidFill>
                  <a:schemeClr val="bg1"/>
                </a:solidFill>
                <a:ea typeface="+mn-lt"/>
                <a:cs typeface="+mn-lt"/>
              </a:rPr>
              <a:t>Observar pensamentos, emoções e decisões</a:t>
            </a:r>
            <a:endParaRPr lang="pt-BR" sz="34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400">
                <a:solidFill>
                  <a:schemeClr val="bg1"/>
                </a:solidFill>
                <a:ea typeface="+mn-lt"/>
                <a:cs typeface="+mn-lt"/>
              </a:rPr>
              <a:t>Rejeitar justificativas e racionalizações do pecado</a:t>
            </a:r>
            <a:endParaRPr lang="pt-BR" sz="34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400">
                <a:solidFill>
                  <a:schemeClr val="bg1"/>
                </a:solidFill>
                <a:ea typeface="+mn-lt"/>
                <a:cs typeface="+mn-lt"/>
              </a:rPr>
              <a:t>Cultivar arrependimento, confissão e sensibilidade à Palavra</a:t>
            </a:r>
            <a:endParaRPr lang="pt-BR" sz="34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64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908F2473-C732-1F61-FA78-8B38F060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945" r="9090" b="13141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F47458-66CE-8559-3B37-F42E60F08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26" y="1161288"/>
            <a:ext cx="4789615" cy="1124712"/>
          </a:xfrm>
        </p:spPr>
        <p:txBody>
          <a:bodyPr anchor="b">
            <a:noAutofit/>
          </a:bodyPr>
          <a:lstStyle/>
          <a:p>
            <a:r>
              <a:rPr lang="pt-BR" sz="3800" dirty="0">
                <a:solidFill>
                  <a:schemeClr val="bg1"/>
                </a:solidFill>
                <a:ea typeface="+mj-lt"/>
                <a:cs typeface="+mj-lt"/>
              </a:rPr>
              <a:t>Consciência Purificada e Santificação</a:t>
            </a:r>
            <a:endParaRPr lang="pt-BR" sz="38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4583B0-981D-BEDC-07B7-BA4EF87D7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26" y="2718054"/>
            <a:ext cx="5681774" cy="36529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400" dirty="0">
                <a:solidFill>
                  <a:schemeClr val="bg1"/>
                </a:solidFill>
                <a:ea typeface="+mn-lt"/>
                <a:cs typeface="+mn-lt"/>
              </a:rPr>
              <a:t>Vida cristã = consciência purificada pelo Espírito</a:t>
            </a:r>
            <a:endParaRPr lang="pt-BR" sz="34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400" dirty="0">
                <a:solidFill>
                  <a:schemeClr val="bg1"/>
                </a:solidFill>
                <a:ea typeface="+mn-lt"/>
                <a:cs typeface="+mn-lt"/>
              </a:rPr>
              <a:t>Tribunal interior cooperando com o Espírito → paz e discernimento</a:t>
            </a:r>
          </a:p>
          <a:p>
            <a:pPr marL="0" indent="0">
              <a:buNone/>
            </a:pPr>
            <a:r>
              <a:rPr lang="pt-BR" sz="3400" dirty="0">
                <a:solidFill>
                  <a:schemeClr val="bg1"/>
                </a:solidFill>
                <a:ea typeface="+mn-lt"/>
                <a:cs typeface="+mn-lt"/>
              </a:rPr>
              <a:t>Fé prática → harmonia entre razão, emoção e vontade</a:t>
            </a:r>
          </a:p>
          <a:p>
            <a:pPr marL="0" indent="0">
              <a:buNone/>
            </a:pPr>
            <a:endParaRPr lang="pt-BR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81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0589096-D4C9-D0C5-4AEA-0C48321E74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rcRect t="23197" r="1" b="30950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0DA3D7B-05F1-1A86-196C-09D92D782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Conclusão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61F3CC-1DF6-61FF-1EFF-5FA1D97E7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30" y="2004125"/>
            <a:ext cx="5525394" cy="40434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 b="1">
                <a:solidFill>
                  <a:srgbClr val="FFFFFF"/>
                </a:solidFill>
                <a:ea typeface="+mn-lt"/>
                <a:cs typeface="+mn-lt"/>
              </a:rPr>
              <a:t>Consciência = centelha moral de Deus</a:t>
            </a:r>
            <a:endParaRPr lang="pt-BR" sz="3200" b="1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t-BR" sz="3200" b="1">
                <a:solidFill>
                  <a:srgbClr val="FFFFFF"/>
                </a:solidFill>
                <a:ea typeface="+mn-lt"/>
                <a:cs typeface="+mn-lt"/>
              </a:rPr>
              <a:t>Tribunal interno que acusa, defende e julga</a:t>
            </a:r>
            <a:endParaRPr lang="pt-BR" sz="3200" b="1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t-BR" sz="3200" b="1">
                <a:solidFill>
                  <a:srgbClr val="FFFFFF"/>
                </a:solidFill>
                <a:ea typeface="+mn-lt"/>
                <a:cs typeface="+mn-lt"/>
              </a:rPr>
              <a:t>Falível, mas </a:t>
            </a:r>
            <a:r>
              <a:rPr lang="pt-BR" sz="3200" b="1" err="1">
                <a:solidFill>
                  <a:srgbClr val="FFFFFF"/>
                </a:solidFill>
                <a:ea typeface="+mn-lt"/>
                <a:cs typeface="+mn-lt"/>
              </a:rPr>
              <a:t>purificável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pt-BR" sz="3200" b="1">
                <a:solidFill>
                  <a:srgbClr val="FFFFFF"/>
                </a:solidFill>
                <a:ea typeface="+mn-lt"/>
                <a:cs typeface="+mn-lt"/>
              </a:rPr>
              <a:t>pelo Espírito e Palavra</a:t>
            </a:r>
            <a:endParaRPr lang="pt-BR" sz="3200" b="1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t-BR" sz="3200" b="1">
                <a:solidFill>
                  <a:srgbClr val="FFFFFF"/>
                </a:solidFill>
                <a:ea typeface="+mn-lt"/>
                <a:cs typeface="+mn-lt"/>
              </a:rPr>
              <a:t>Vida cristã → santidade, paz e comunhão diária com Deus</a:t>
            </a:r>
            <a:endParaRPr lang="pt-BR" sz="3200" b="1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A87B1B-772D-3002-61B7-5ECC4EFA77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27" r="7527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310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água, homem, fogo, em pé&#10;&#10;O conteúdo gerado por IA pode estar incorreto.">
            <a:extLst>
              <a:ext uri="{FF2B5EF4-FFF2-40B4-BE49-F238E27FC236}">
                <a16:creationId xmlns:a16="http://schemas.microsoft.com/office/drawing/2014/main" id="{D2A80449-AB38-18B3-9D8D-C9B8941B6D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</a:blip>
          <a:srcRect t="10832" r="1" b="8012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45E90D-F2A0-E82F-B494-4E988FC33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Estrutura Tricotômica do Homem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5E4B8A-D166-1610-150C-6B08E37B3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5626036" cy="40003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400" dirty="0">
                <a:solidFill>
                  <a:srgbClr val="FFFFFF"/>
                </a:solidFill>
                <a:ea typeface="+mn-lt"/>
                <a:cs typeface="+mn-lt"/>
              </a:rPr>
              <a:t>Corpo → interação com o mundo físico</a:t>
            </a:r>
            <a:endParaRPr lang="pt-BR" sz="3400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400" dirty="0">
                <a:solidFill>
                  <a:srgbClr val="FFFFFF"/>
                </a:solidFill>
                <a:ea typeface="+mn-lt"/>
                <a:cs typeface="+mn-lt"/>
              </a:rPr>
              <a:t>Alma → centro de emoções, vontade e raciocínio</a:t>
            </a:r>
            <a:endParaRPr lang="pt-BR" sz="3400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400" dirty="0">
                <a:solidFill>
                  <a:srgbClr val="FFFFFF"/>
                </a:solidFill>
                <a:ea typeface="+mn-lt"/>
                <a:cs typeface="+mn-lt"/>
              </a:rPr>
              <a:t>Espírito → ligação com Deus</a:t>
            </a:r>
            <a:endParaRPr lang="pt-BR" sz="3400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400" dirty="0">
                <a:solidFill>
                  <a:srgbClr val="FFFFFF"/>
                </a:solidFill>
                <a:ea typeface="+mn-lt"/>
                <a:cs typeface="+mn-lt"/>
              </a:rPr>
              <a:t>Consciência → atua na alma, avaliando moralidade</a:t>
            </a:r>
            <a:endParaRPr lang="pt-BR" sz="3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0A7BC83B-9CA9-6072-2D43-B2391FB474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054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0026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365B59-6055-8838-A12C-5348D90C0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499" y="168043"/>
            <a:ext cx="4485861" cy="1088136"/>
          </a:xfrm>
        </p:spPr>
        <p:txBody>
          <a:bodyPr anchor="b">
            <a:normAutofit/>
          </a:bodyPr>
          <a:lstStyle/>
          <a:p>
            <a:r>
              <a:rPr lang="pt-BR" sz="3400">
                <a:ea typeface="+mj-lt"/>
                <a:cs typeface="+mj-lt"/>
              </a:rPr>
              <a:t>Definição Profunda da Consciência</a:t>
            </a:r>
            <a:endParaRPr lang="pt-BR" sz="3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825949-7AFF-6FEC-3242-A5433B808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4" y="1538148"/>
            <a:ext cx="5490885" cy="516595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/>
              <a:buChar char="Ø"/>
            </a:pPr>
            <a:r>
              <a:rPr lang="pt-BR" sz="3400" dirty="0">
                <a:ea typeface="+mn-lt"/>
                <a:cs typeface="+mn-lt"/>
              </a:rPr>
              <a:t>Palavra grega </a:t>
            </a:r>
            <a:r>
              <a:rPr lang="pt-BR" sz="3400" b="1" err="1">
                <a:ea typeface="+mn-lt"/>
                <a:cs typeface="+mn-lt"/>
              </a:rPr>
              <a:t>syneídēsis</a:t>
            </a:r>
            <a:r>
              <a:rPr lang="pt-BR" sz="3400" dirty="0">
                <a:ea typeface="+mn-lt"/>
                <a:cs typeface="+mn-lt"/>
              </a:rPr>
              <a:t> → “conhecimento conjunto”</a:t>
            </a:r>
            <a:endParaRPr lang="pt-BR" sz="3400" dirty="0"/>
          </a:p>
          <a:p>
            <a:pPr>
              <a:buFont typeface="Wingdings"/>
              <a:buChar char="Ø"/>
            </a:pPr>
            <a:r>
              <a:rPr lang="pt-BR" sz="3400" dirty="0">
                <a:ea typeface="+mn-lt"/>
                <a:cs typeface="+mn-lt"/>
              </a:rPr>
              <a:t>Voz interior que acusa, defende e julga</a:t>
            </a:r>
            <a:endParaRPr lang="pt-BR" sz="3400" dirty="0"/>
          </a:p>
          <a:p>
            <a:pPr>
              <a:buFont typeface="Wingdings"/>
              <a:buChar char="Ø"/>
            </a:pPr>
            <a:r>
              <a:rPr lang="pt-BR" sz="3400" dirty="0">
                <a:ea typeface="+mn-lt"/>
                <a:cs typeface="+mn-lt"/>
              </a:rPr>
              <a:t>Eco da lei de Deus na alma humana (</a:t>
            </a:r>
            <a:r>
              <a:rPr lang="pt-BR" sz="3400" err="1">
                <a:ea typeface="+mn-lt"/>
                <a:cs typeface="+mn-lt"/>
              </a:rPr>
              <a:t>Rm</a:t>
            </a:r>
            <a:r>
              <a:rPr lang="pt-BR" sz="3400" dirty="0">
                <a:ea typeface="+mn-lt"/>
                <a:cs typeface="+mn-lt"/>
              </a:rPr>
              <a:t> 2.15)</a:t>
            </a:r>
            <a:endParaRPr lang="pt-BR" sz="3400" dirty="0"/>
          </a:p>
          <a:p>
            <a:pPr>
              <a:buFont typeface="Wingdings"/>
              <a:buChar char="Ø"/>
            </a:pPr>
            <a:r>
              <a:rPr lang="pt-BR" sz="3400" dirty="0">
                <a:ea typeface="+mn-lt"/>
                <a:cs typeface="+mn-lt"/>
              </a:rPr>
              <a:t>Função: </a:t>
            </a:r>
            <a:r>
              <a:rPr lang="pt-BR" sz="3400" b="1" dirty="0">
                <a:ea typeface="+mn-lt"/>
                <a:cs typeface="+mn-lt"/>
              </a:rPr>
              <a:t>convencer do pecado e da necessidade de Cristo</a:t>
            </a:r>
            <a:r>
              <a:rPr lang="pt-BR" sz="3400" dirty="0">
                <a:ea typeface="+mn-lt"/>
                <a:cs typeface="+mn-lt"/>
              </a:rPr>
              <a:t> (</a:t>
            </a:r>
            <a:r>
              <a:rPr lang="pt-BR" sz="3400" err="1">
                <a:ea typeface="+mn-lt"/>
                <a:cs typeface="+mn-lt"/>
              </a:rPr>
              <a:t>Jo</a:t>
            </a:r>
            <a:r>
              <a:rPr lang="pt-BR" sz="3400" dirty="0">
                <a:ea typeface="+mn-lt"/>
                <a:cs typeface="+mn-lt"/>
              </a:rPr>
              <a:t> 16.8)</a:t>
            </a:r>
            <a:endParaRPr lang="pt-BR" sz="3400" dirty="0"/>
          </a:p>
          <a:p>
            <a:pPr marL="0" indent="0">
              <a:buNone/>
            </a:pPr>
            <a:endParaRPr lang="pt-BR" sz="180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4E821295-776A-855B-DEBB-C3D0A5C423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7" r="1" b="1"/>
          <a:stretch>
            <a:fillRect/>
          </a:stretch>
        </p:blipFill>
        <p:spPr>
          <a:xfrm>
            <a:off x="5494958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98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F53A23-C549-61B0-185B-4BC24AF2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484" y="-359433"/>
            <a:ext cx="4156512" cy="1708244"/>
          </a:xfrm>
        </p:spPr>
        <p:txBody>
          <a:bodyPr anchor="ctr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Antes da Queda</a:t>
            </a:r>
            <a:endParaRPr lang="pt-BR" sz="4000"/>
          </a:p>
        </p:txBody>
      </p:sp>
      <p:pic>
        <p:nvPicPr>
          <p:cNvPr id="4" name="Imagem 3" descr="Uma imagem contendo ao ar livre, mesa, água, grande&#10;&#10;O conteúdo gerado por IA pode estar incorreto.">
            <a:extLst>
              <a:ext uri="{FF2B5EF4-FFF2-40B4-BE49-F238E27FC236}">
                <a16:creationId xmlns:a16="http://schemas.microsoft.com/office/drawing/2014/main" id="{F300229D-4622-553A-E44D-EC8684FECC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B96B1C85-9762-56FA-0C55-B0A451CF79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889575"/>
              </p:ext>
            </p:extLst>
          </p:nvPr>
        </p:nvGraphicFramePr>
        <p:xfrm>
          <a:off x="6098919" y="960623"/>
          <a:ext cx="6097454" cy="5725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244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DB9A8032-0018-CECB-1D7A-2EC2FFB858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077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A91210-1754-3786-4C05-C184004D6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O Mandamento e a Liberdade Moral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AE703C-75EC-48E0-0A3E-1285807D1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4629" y="2276051"/>
            <a:ext cx="5188037" cy="441849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400" dirty="0">
                <a:ea typeface="+mn-lt"/>
                <a:cs typeface="+mn-lt"/>
              </a:rPr>
              <a:t>Mandamento = teste de obediência e liberdade responsável</a:t>
            </a:r>
            <a:endParaRPr lang="pt-BR" sz="3400"/>
          </a:p>
          <a:p>
            <a:pPr>
              <a:buFont typeface="Arial"/>
              <a:buChar char="•"/>
            </a:pPr>
            <a:r>
              <a:rPr lang="pt-BR" sz="3400" dirty="0">
                <a:ea typeface="+mn-lt"/>
                <a:cs typeface="+mn-lt"/>
              </a:rPr>
              <a:t>Consciência potencial despertaria em caso de desobediência</a:t>
            </a:r>
            <a:endParaRPr lang="pt-BR" sz="3400"/>
          </a:p>
          <a:p>
            <a:pPr>
              <a:buFont typeface="Arial"/>
              <a:buChar char="•"/>
            </a:pPr>
            <a:r>
              <a:rPr lang="pt-BR" sz="3400" dirty="0">
                <a:ea typeface="+mn-lt"/>
                <a:cs typeface="+mn-lt"/>
              </a:rPr>
              <a:t>Escolha da submissão a Deus → exercício de livre-arbítrio</a:t>
            </a:r>
            <a:endParaRPr lang="pt-BR" sz="3400" dirty="0"/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2278790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0A6D08-440A-59E0-B1A5-1AF42F98C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27" y="5691"/>
            <a:ext cx="5251316" cy="1627636"/>
          </a:xfrm>
        </p:spPr>
        <p:txBody>
          <a:bodyPr>
            <a:normAutofit/>
          </a:bodyPr>
          <a:lstStyle/>
          <a:p>
            <a:r>
              <a:rPr lang="pt-BR" sz="4100">
                <a:solidFill>
                  <a:srgbClr val="FFFFFF"/>
                </a:solidFill>
                <a:ea typeface="+mj-lt"/>
                <a:cs typeface="+mj-lt"/>
              </a:rPr>
              <a:t>A Queda e o Despertar da Consciência</a:t>
            </a:r>
            <a:endParaRPr lang="pt-BR" sz="41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9A2F82-0A61-EF85-484A-B6491C835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87" y="1716578"/>
            <a:ext cx="6646828" cy="476230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400" err="1">
                <a:solidFill>
                  <a:srgbClr val="FFFFFF"/>
                </a:solidFill>
                <a:ea typeface="+mn-lt"/>
                <a:cs typeface="+mn-lt"/>
              </a:rPr>
              <a:t>Gn</a:t>
            </a:r>
            <a:r>
              <a:rPr lang="pt-BR" sz="3400" dirty="0">
                <a:solidFill>
                  <a:srgbClr val="FFFFFF"/>
                </a:solidFill>
                <a:ea typeface="+mn-lt"/>
                <a:cs typeface="+mn-lt"/>
              </a:rPr>
              <a:t> 3.7: “conheceram que estavam nus” → </a:t>
            </a:r>
            <a:r>
              <a:rPr lang="pt-BR" sz="3400" b="1" err="1">
                <a:solidFill>
                  <a:srgbClr val="FFFFFF"/>
                </a:solidFill>
                <a:ea typeface="+mn-lt"/>
                <a:cs typeface="+mn-lt"/>
              </a:rPr>
              <a:t>yada</a:t>
            </a:r>
            <a:r>
              <a:rPr lang="pt-BR" sz="3400" dirty="0">
                <a:solidFill>
                  <a:srgbClr val="FFFFFF"/>
                </a:solidFill>
                <a:ea typeface="+mn-lt"/>
                <a:cs typeface="+mn-lt"/>
              </a:rPr>
              <a:t> = saber experiencial</a:t>
            </a:r>
            <a:endParaRPr lang="pt-BR" sz="3400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400" dirty="0">
                <a:solidFill>
                  <a:srgbClr val="FFFFFF"/>
                </a:solidFill>
                <a:ea typeface="+mn-lt"/>
                <a:cs typeface="+mn-lt"/>
              </a:rPr>
              <a:t>Consciência torna-se tribunal acusador: vergonha, medo, culpa</a:t>
            </a:r>
            <a:endParaRPr lang="pt-BR" sz="3400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400" dirty="0">
                <a:solidFill>
                  <a:srgbClr val="FFFFFF"/>
                </a:solidFill>
                <a:ea typeface="+mn-lt"/>
                <a:cs typeface="+mn-lt"/>
              </a:rPr>
              <a:t>Alma = campo de batalha entre razão, vontade e emoções</a:t>
            </a:r>
            <a:endParaRPr lang="pt-BR" sz="3400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400" dirty="0">
                <a:solidFill>
                  <a:srgbClr val="FFFFFF"/>
                </a:solidFill>
                <a:ea typeface="+mn-lt"/>
                <a:cs typeface="+mn-lt"/>
              </a:rPr>
              <a:t>Nascimento da morte espiritual → ruptura da comunhão com Deus</a:t>
            </a:r>
            <a:endParaRPr lang="pt-BR" sz="3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3400" dirty="0">
              <a:solidFill>
                <a:srgbClr val="FFFFFF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E4CDBD8-37F7-BE53-37CA-6FC1597BCD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07" r="8847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521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balança, mesa, abajur, escuro&#10;&#10;O conteúdo gerado por IA pode estar incorreto.">
            <a:extLst>
              <a:ext uri="{FF2B5EF4-FFF2-40B4-BE49-F238E27FC236}">
                <a16:creationId xmlns:a16="http://schemas.microsoft.com/office/drawing/2014/main" id="{43659336-DC91-CCFE-94EE-C4DBC0A5FF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077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39190C-7D56-ADA5-1AC8-2E598EDF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Direito Natural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22D13A-D807-3381-32E7-C2B14E38D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75" y="1887861"/>
            <a:ext cx="5547471" cy="367087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/>
              <a:buChar char="Ø"/>
            </a:pPr>
            <a:r>
              <a:rPr lang="pt-BR" sz="3200" dirty="0">
                <a:ea typeface="+mn-lt"/>
                <a:cs typeface="+mn-lt"/>
              </a:rPr>
              <a:t>Vestígio da lei moral permanece na alma</a:t>
            </a:r>
            <a:endParaRPr lang="pt-BR" sz="3200"/>
          </a:p>
          <a:p>
            <a:pPr>
              <a:buFont typeface="Wingdings"/>
              <a:buChar char="Ø"/>
            </a:pPr>
            <a:r>
              <a:rPr lang="pt-BR" sz="3200" dirty="0">
                <a:ea typeface="+mn-lt"/>
                <a:cs typeface="+mn-lt"/>
              </a:rPr>
              <a:t>Ex.: Caim sabia que matar Abel era mal (</a:t>
            </a:r>
            <a:r>
              <a:rPr lang="pt-BR" sz="3200" dirty="0" err="1">
                <a:ea typeface="+mn-lt"/>
                <a:cs typeface="+mn-lt"/>
              </a:rPr>
              <a:t>Gn</a:t>
            </a:r>
            <a:r>
              <a:rPr lang="pt-BR" sz="3200" dirty="0">
                <a:ea typeface="+mn-lt"/>
                <a:cs typeface="+mn-lt"/>
              </a:rPr>
              <a:t> 4.9-10)</a:t>
            </a:r>
            <a:endParaRPr lang="pt-BR" sz="3200"/>
          </a:p>
          <a:p>
            <a:pPr>
              <a:buFont typeface="Wingdings"/>
              <a:buChar char="Ø"/>
            </a:pPr>
            <a:r>
              <a:rPr lang="pt-BR" sz="3200" dirty="0">
                <a:ea typeface="+mn-lt"/>
                <a:cs typeface="+mn-lt"/>
              </a:rPr>
              <a:t>Fundamento universal do certo e errado</a:t>
            </a:r>
            <a:endParaRPr lang="pt-BR" sz="3200"/>
          </a:p>
          <a:p>
            <a:pPr>
              <a:buFont typeface="Wingdings"/>
              <a:buChar char="Ø"/>
            </a:pPr>
            <a:r>
              <a:rPr lang="pt-BR" sz="3200" dirty="0">
                <a:ea typeface="+mn-lt"/>
                <a:cs typeface="+mn-lt"/>
              </a:rPr>
              <a:t>Códigos antigos (Hamurabi, ética grega, leis egípcias) → reflexos da lei divina</a:t>
            </a:r>
            <a:endParaRPr lang="pt-BR" sz="3200"/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4112246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5D88C2-082F-8EA7-A91A-990F5EAB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19" y="-198260"/>
            <a:ext cx="4707671" cy="1225650"/>
          </a:xfrm>
        </p:spPr>
        <p:txBody>
          <a:bodyPr anchor="b">
            <a:normAutofit/>
          </a:bodyPr>
          <a:lstStyle/>
          <a:p>
            <a:r>
              <a:rPr lang="pt-BR" sz="3800">
                <a:solidFill>
                  <a:schemeClr val="bg1"/>
                </a:solidFill>
                <a:ea typeface="+mj-lt"/>
                <a:cs typeface="+mj-lt"/>
              </a:rPr>
              <a:t>Lei Escrita no Coração</a:t>
            </a:r>
            <a:endParaRPr lang="pt-BR" sz="38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34AB76-C359-6D1A-2440-11EDE7ADD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66" y="1290967"/>
            <a:ext cx="6254286" cy="555989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/>
              <a:buChar char="Ø"/>
            </a:pPr>
            <a:r>
              <a:rPr lang="pt-BR" sz="3200" err="1">
                <a:solidFill>
                  <a:schemeClr val="bg1"/>
                </a:solidFill>
                <a:ea typeface="+mn-lt"/>
                <a:cs typeface="+mn-lt"/>
              </a:rPr>
              <a:t>Rm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2.12-16 → registro moral permanente na alma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Wingdings"/>
              <a:buChar char="Ø"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Guardiã da mente, vontade e sentimentos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Wingdings"/>
              <a:buChar char="Ø"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Obscurecida após a Queda, mas ainda guia à graça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Wingdings"/>
              <a:buChar char="Ø"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Última voz de Deus na alma → acusa, mas não salva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Wingdings"/>
              <a:buChar char="Ø"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Filosofia pagã → percebendo lei moral, mas só a Bíblia revela origem e propósito</a:t>
            </a:r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Uma imagem contendo livro, no interior, edifício, deitado&#10;&#10;O conteúdo gerado por IA pode estar incorreto.">
            <a:extLst>
              <a:ext uri="{FF2B5EF4-FFF2-40B4-BE49-F238E27FC236}">
                <a16:creationId xmlns:a16="http://schemas.microsoft.com/office/drawing/2014/main" id="{45AB6FAD-CA85-E33C-7D62-8B23F70BB9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79" r="10594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29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A Consciência – O Tribunal Interior</vt:lpstr>
      <vt:lpstr>Texto Áureo</vt:lpstr>
      <vt:lpstr>Estrutura Tricotômica do Homem</vt:lpstr>
      <vt:lpstr>Definição Profunda da Consciência</vt:lpstr>
      <vt:lpstr>Antes da Queda</vt:lpstr>
      <vt:lpstr>O Mandamento e a Liberdade Moral</vt:lpstr>
      <vt:lpstr>A Queda e o Despertar da Consciência</vt:lpstr>
      <vt:lpstr>Direito Natural</vt:lpstr>
      <vt:lpstr>Lei Escrita no Coração</vt:lpstr>
      <vt:lpstr>Funções da Consciência</vt:lpstr>
      <vt:lpstr>Vãs Justificativas</vt:lpstr>
      <vt:lpstr>Debate Interior</vt:lpstr>
      <vt:lpstr>Falibilidade da Consciência</vt:lpstr>
      <vt:lpstr>Consciência Cauterizada</vt:lpstr>
      <vt:lpstr>Consciência Fraca</vt:lpstr>
      <vt:lpstr>Educação da Consciência</vt:lpstr>
      <vt:lpstr>Espírito Santo: Juiz e Advogado Interno</vt:lpstr>
      <vt:lpstr>Exemplos Bíblicos de Consciência Restaurada</vt:lpstr>
      <vt:lpstr>Desígnios Profundos do Coração</vt:lpstr>
      <vt:lpstr>Juízo da Consciência</vt:lpstr>
      <vt:lpstr>Limpeza e Harmonia da Alma</vt:lpstr>
      <vt:lpstr>Chamado à Vida Cristã</vt:lpstr>
      <vt:lpstr>Consciência e Cultura</vt:lpstr>
      <vt:lpstr>Aplicações Práticas</vt:lpstr>
      <vt:lpstr>Consciência Purificada e Santificação</vt:lpstr>
      <vt:lpstr>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381</cp:revision>
  <dcterms:created xsi:type="dcterms:W3CDTF">2025-11-02T14:19:39Z</dcterms:created>
  <dcterms:modified xsi:type="dcterms:W3CDTF">2025-11-02T19:45:21Z</dcterms:modified>
</cp:coreProperties>
</file>