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1" r:id="rId29"/>
    <p:sldId id="269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7FD25-1764-4584-8305-236E7ED6DF9C}" v="346" dt="2025-11-06T17:17:07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4AED7-6A70-40A5-8A46-6A92B4BF9C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491B95-2FE5-4F4A-862E-C67EFB7547CE}">
      <dgm:prSet/>
      <dgm:spPr/>
      <dgm:t>
        <a:bodyPr/>
        <a:lstStyle/>
        <a:p>
          <a:r>
            <a:rPr lang="pt-BR"/>
            <a:t>Antes da Queda: espírito humano em plena comunhão com Deus; alma (intelecto) funcionando em submissão ao espírito; corpo em obediência.</a:t>
          </a:r>
          <a:endParaRPr lang="en-US"/>
        </a:p>
      </dgm:t>
    </dgm:pt>
    <dgm:pt modelId="{58524C30-6DB7-4D07-8375-D40C51766140}" type="parTrans" cxnId="{58DA2533-1A6B-488C-AA3F-AC3FC29006F4}">
      <dgm:prSet/>
      <dgm:spPr/>
      <dgm:t>
        <a:bodyPr/>
        <a:lstStyle/>
        <a:p>
          <a:endParaRPr lang="en-US"/>
        </a:p>
      </dgm:t>
    </dgm:pt>
    <dgm:pt modelId="{8444485C-8C4B-488D-8BFE-43B647D855D5}" type="sibTrans" cxnId="{58DA2533-1A6B-488C-AA3F-AC3FC29006F4}">
      <dgm:prSet/>
      <dgm:spPr/>
      <dgm:t>
        <a:bodyPr/>
        <a:lstStyle/>
        <a:p>
          <a:endParaRPr lang="en-US"/>
        </a:p>
      </dgm:t>
    </dgm:pt>
    <dgm:pt modelId="{8A029BB9-E828-45F3-BC03-B9E1309C6CDC}">
      <dgm:prSet/>
      <dgm:spPr/>
      <dgm:t>
        <a:bodyPr/>
        <a:lstStyle/>
        <a:p>
          <a:r>
            <a:rPr lang="pt-BR"/>
            <a:t>A queda corrompeu essa ordem: a alma começou a raciocinar independentemente, permitindo que pensamentos errados tomassem prioridade, abrindo brechas para concupiscência do corpo e esfriamento do espírito.</a:t>
          </a:r>
          <a:endParaRPr lang="en-US"/>
        </a:p>
      </dgm:t>
    </dgm:pt>
    <dgm:pt modelId="{CC05AF89-59B7-4BBD-B4A3-6625F9906B6D}" type="parTrans" cxnId="{B967E6FF-0803-4CC0-937B-C24DD287402A}">
      <dgm:prSet/>
      <dgm:spPr/>
      <dgm:t>
        <a:bodyPr/>
        <a:lstStyle/>
        <a:p>
          <a:endParaRPr lang="en-US"/>
        </a:p>
      </dgm:t>
    </dgm:pt>
    <dgm:pt modelId="{C6FDC55D-1E9C-4183-8548-941A6A251BAC}" type="sibTrans" cxnId="{B967E6FF-0803-4CC0-937B-C24DD287402A}">
      <dgm:prSet/>
      <dgm:spPr/>
      <dgm:t>
        <a:bodyPr/>
        <a:lstStyle/>
        <a:p>
          <a:endParaRPr lang="en-US"/>
        </a:p>
      </dgm:t>
    </dgm:pt>
    <dgm:pt modelId="{29B58DEE-FA8D-4864-8672-D15DC05C6524}">
      <dgm:prSet/>
      <dgm:spPr/>
      <dgm:t>
        <a:bodyPr/>
        <a:lstStyle/>
        <a:p>
          <a:r>
            <a:rPr lang="pt-BR"/>
            <a:t>Implicação: a restauração operada pelo Espírito Santo inclui reconquistar o governo do espírito sobre a alma (1 Ts 5:23; Rm 8:6).</a:t>
          </a:r>
          <a:endParaRPr lang="en-US"/>
        </a:p>
      </dgm:t>
    </dgm:pt>
    <dgm:pt modelId="{B26AE1A7-3309-4173-B0A3-0CB369E350FF}" type="parTrans" cxnId="{8CC10692-F654-46B7-AAEE-6027EFD96951}">
      <dgm:prSet/>
      <dgm:spPr/>
      <dgm:t>
        <a:bodyPr/>
        <a:lstStyle/>
        <a:p>
          <a:endParaRPr lang="en-US"/>
        </a:p>
      </dgm:t>
    </dgm:pt>
    <dgm:pt modelId="{2E3B6391-6683-45F4-8C92-952BB290AF75}" type="sibTrans" cxnId="{8CC10692-F654-46B7-AAEE-6027EFD96951}">
      <dgm:prSet/>
      <dgm:spPr/>
      <dgm:t>
        <a:bodyPr/>
        <a:lstStyle/>
        <a:p>
          <a:endParaRPr lang="en-US"/>
        </a:p>
      </dgm:t>
    </dgm:pt>
    <dgm:pt modelId="{645277E8-92CB-499E-ACC7-ADD97DE7C28D}" type="pres">
      <dgm:prSet presAssocID="{8814AED7-6A70-40A5-8A46-6A92B4BF9CCC}" presName="vert0" presStyleCnt="0">
        <dgm:presLayoutVars>
          <dgm:dir/>
          <dgm:animOne val="branch"/>
          <dgm:animLvl val="lvl"/>
        </dgm:presLayoutVars>
      </dgm:prSet>
      <dgm:spPr/>
    </dgm:pt>
    <dgm:pt modelId="{4209D97F-6566-403C-93A8-8C785F2D6967}" type="pres">
      <dgm:prSet presAssocID="{22491B95-2FE5-4F4A-862E-C67EFB7547CE}" presName="thickLine" presStyleLbl="alignNode1" presStyleIdx="0" presStyleCnt="3"/>
      <dgm:spPr/>
    </dgm:pt>
    <dgm:pt modelId="{E3DD0436-443C-4F38-A61C-A8A4C4D18669}" type="pres">
      <dgm:prSet presAssocID="{22491B95-2FE5-4F4A-862E-C67EFB7547CE}" presName="horz1" presStyleCnt="0"/>
      <dgm:spPr/>
    </dgm:pt>
    <dgm:pt modelId="{6EB98EC9-D8FF-43C0-880C-E2329E8267E8}" type="pres">
      <dgm:prSet presAssocID="{22491B95-2FE5-4F4A-862E-C67EFB7547CE}" presName="tx1" presStyleLbl="revTx" presStyleIdx="0" presStyleCnt="3"/>
      <dgm:spPr/>
    </dgm:pt>
    <dgm:pt modelId="{F0DDD36B-9A92-41FB-A6EE-4F39966E57D1}" type="pres">
      <dgm:prSet presAssocID="{22491B95-2FE5-4F4A-862E-C67EFB7547CE}" presName="vert1" presStyleCnt="0"/>
      <dgm:spPr/>
    </dgm:pt>
    <dgm:pt modelId="{5E4DF858-E28E-48F2-BF99-607FB04FFA19}" type="pres">
      <dgm:prSet presAssocID="{8A029BB9-E828-45F3-BC03-B9E1309C6CDC}" presName="thickLine" presStyleLbl="alignNode1" presStyleIdx="1" presStyleCnt="3"/>
      <dgm:spPr/>
    </dgm:pt>
    <dgm:pt modelId="{9C94C584-CB1F-42CE-AC0E-2E878FD4CD66}" type="pres">
      <dgm:prSet presAssocID="{8A029BB9-E828-45F3-BC03-B9E1309C6CDC}" presName="horz1" presStyleCnt="0"/>
      <dgm:spPr/>
    </dgm:pt>
    <dgm:pt modelId="{089155D9-7D2C-4088-9BA0-93E6774B7F1E}" type="pres">
      <dgm:prSet presAssocID="{8A029BB9-E828-45F3-BC03-B9E1309C6CDC}" presName="tx1" presStyleLbl="revTx" presStyleIdx="1" presStyleCnt="3"/>
      <dgm:spPr/>
    </dgm:pt>
    <dgm:pt modelId="{18F20031-847E-456B-91DF-072C0205A330}" type="pres">
      <dgm:prSet presAssocID="{8A029BB9-E828-45F3-BC03-B9E1309C6CDC}" presName="vert1" presStyleCnt="0"/>
      <dgm:spPr/>
    </dgm:pt>
    <dgm:pt modelId="{9F237B7A-1E3A-47C8-B7B4-277EA3ADCB90}" type="pres">
      <dgm:prSet presAssocID="{29B58DEE-FA8D-4864-8672-D15DC05C6524}" presName="thickLine" presStyleLbl="alignNode1" presStyleIdx="2" presStyleCnt="3"/>
      <dgm:spPr/>
    </dgm:pt>
    <dgm:pt modelId="{D3F8E022-C96A-4A73-B930-2620BEE406AA}" type="pres">
      <dgm:prSet presAssocID="{29B58DEE-FA8D-4864-8672-D15DC05C6524}" presName="horz1" presStyleCnt="0"/>
      <dgm:spPr/>
    </dgm:pt>
    <dgm:pt modelId="{A61FCEB0-F591-4F24-A716-10D015E57C77}" type="pres">
      <dgm:prSet presAssocID="{29B58DEE-FA8D-4864-8672-D15DC05C6524}" presName="tx1" presStyleLbl="revTx" presStyleIdx="2" presStyleCnt="3"/>
      <dgm:spPr/>
    </dgm:pt>
    <dgm:pt modelId="{062D5110-0F86-4311-8A01-53B35E24CD3B}" type="pres">
      <dgm:prSet presAssocID="{29B58DEE-FA8D-4864-8672-D15DC05C6524}" presName="vert1" presStyleCnt="0"/>
      <dgm:spPr/>
    </dgm:pt>
  </dgm:ptLst>
  <dgm:cxnLst>
    <dgm:cxn modelId="{DC626404-5794-4FBF-8A93-A4EA3F9CE381}" type="presOf" srcId="{29B58DEE-FA8D-4864-8672-D15DC05C6524}" destId="{A61FCEB0-F591-4F24-A716-10D015E57C77}" srcOrd="0" destOrd="0" presId="urn:microsoft.com/office/officeart/2008/layout/LinedList"/>
    <dgm:cxn modelId="{ED547A2E-2D9F-4B6B-940F-54617980529B}" type="presOf" srcId="{8A029BB9-E828-45F3-BC03-B9E1309C6CDC}" destId="{089155D9-7D2C-4088-9BA0-93E6774B7F1E}" srcOrd="0" destOrd="0" presId="urn:microsoft.com/office/officeart/2008/layout/LinedList"/>
    <dgm:cxn modelId="{58DA2533-1A6B-488C-AA3F-AC3FC29006F4}" srcId="{8814AED7-6A70-40A5-8A46-6A92B4BF9CCC}" destId="{22491B95-2FE5-4F4A-862E-C67EFB7547CE}" srcOrd="0" destOrd="0" parTransId="{58524C30-6DB7-4D07-8375-D40C51766140}" sibTransId="{8444485C-8C4B-488D-8BFE-43B647D855D5}"/>
    <dgm:cxn modelId="{1578695B-0836-490B-BBEE-E81AE4D99DA7}" type="presOf" srcId="{8814AED7-6A70-40A5-8A46-6A92B4BF9CCC}" destId="{645277E8-92CB-499E-ACC7-ADD97DE7C28D}" srcOrd="0" destOrd="0" presId="urn:microsoft.com/office/officeart/2008/layout/LinedList"/>
    <dgm:cxn modelId="{F9340274-7D21-4998-BE36-47C4352C8FD7}" type="presOf" srcId="{22491B95-2FE5-4F4A-862E-C67EFB7547CE}" destId="{6EB98EC9-D8FF-43C0-880C-E2329E8267E8}" srcOrd="0" destOrd="0" presId="urn:microsoft.com/office/officeart/2008/layout/LinedList"/>
    <dgm:cxn modelId="{8CC10692-F654-46B7-AAEE-6027EFD96951}" srcId="{8814AED7-6A70-40A5-8A46-6A92B4BF9CCC}" destId="{29B58DEE-FA8D-4864-8672-D15DC05C6524}" srcOrd="2" destOrd="0" parTransId="{B26AE1A7-3309-4173-B0A3-0CB369E350FF}" sibTransId="{2E3B6391-6683-45F4-8C92-952BB290AF75}"/>
    <dgm:cxn modelId="{B967E6FF-0803-4CC0-937B-C24DD287402A}" srcId="{8814AED7-6A70-40A5-8A46-6A92B4BF9CCC}" destId="{8A029BB9-E828-45F3-BC03-B9E1309C6CDC}" srcOrd="1" destOrd="0" parTransId="{CC05AF89-59B7-4BBD-B4A3-6625F9906B6D}" sibTransId="{C6FDC55D-1E9C-4183-8548-941A6A251BAC}"/>
    <dgm:cxn modelId="{A43FF919-944D-4B57-B295-F05B19E22494}" type="presParOf" srcId="{645277E8-92CB-499E-ACC7-ADD97DE7C28D}" destId="{4209D97F-6566-403C-93A8-8C785F2D6967}" srcOrd="0" destOrd="0" presId="urn:microsoft.com/office/officeart/2008/layout/LinedList"/>
    <dgm:cxn modelId="{372D6548-39A1-4958-A15A-AA4E6DAE2229}" type="presParOf" srcId="{645277E8-92CB-499E-ACC7-ADD97DE7C28D}" destId="{E3DD0436-443C-4F38-A61C-A8A4C4D18669}" srcOrd="1" destOrd="0" presId="urn:microsoft.com/office/officeart/2008/layout/LinedList"/>
    <dgm:cxn modelId="{4844A7F1-2A29-488F-98A5-79999EE6FF95}" type="presParOf" srcId="{E3DD0436-443C-4F38-A61C-A8A4C4D18669}" destId="{6EB98EC9-D8FF-43C0-880C-E2329E8267E8}" srcOrd="0" destOrd="0" presId="urn:microsoft.com/office/officeart/2008/layout/LinedList"/>
    <dgm:cxn modelId="{1081E5E1-93FC-43CE-A250-61CEC0332834}" type="presParOf" srcId="{E3DD0436-443C-4F38-A61C-A8A4C4D18669}" destId="{F0DDD36B-9A92-41FB-A6EE-4F39966E57D1}" srcOrd="1" destOrd="0" presId="urn:microsoft.com/office/officeart/2008/layout/LinedList"/>
    <dgm:cxn modelId="{0D6B7291-C3B6-4A56-AF96-8A44BCC8A57F}" type="presParOf" srcId="{645277E8-92CB-499E-ACC7-ADD97DE7C28D}" destId="{5E4DF858-E28E-48F2-BF99-607FB04FFA19}" srcOrd="2" destOrd="0" presId="urn:microsoft.com/office/officeart/2008/layout/LinedList"/>
    <dgm:cxn modelId="{FFF06B0F-BE27-48A4-AB12-B0A0D229B062}" type="presParOf" srcId="{645277E8-92CB-499E-ACC7-ADD97DE7C28D}" destId="{9C94C584-CB1F-42CE-AC0E-2E878FD4CD66}" srcOrd="3" destOrd="0" presId="urn:microsoft.com/office/officeart/2008/layout/LinedList"/>
    <dgm:cxn modelId="{21895C09-6CE3-463E-8756-8671F91A087D}" type="presParOf" srcId="{9C94C584-CB1F-42CE-AC0E-2E878FD4CD66}" destId="{089155D9-7D2C-4088-9BA0-93E6774B7F1E}" srcOrd="0" destOrd="0" presId="urn:microsoft.com/office/officeart/2008/layout/LinedList"/>
    <dgm:cxn modelId="{C277C49F-8D8F-402D-94FD-01AD7D715CD2}" type="presParOf" srcId="{9C94C584-CB1F-42CE-AC0E-2E878FD4CD66}" destId="{18F20031-847E-456B-91DF-072C0205A330}" srcOrd="1" destOrd="0" presId="urn:microsoft.com/office/officeart/2008/layout/LinedList"/>
    <dgm:cxn modelId="{05EBFA49-64AE-4867-890F-9B04A9F7320D}" type="presParOf" srcId="{645277E8-92CB-499E-ACC7-ADD97DE7C28D}" destId="{9F237B7A-1E3A-47C8-B7B4-277EA3ADCB90}" srcOrd="4" destOrd="0" presId="urn:microsoft.com/office/officeart/2008/layout/LinedList"/>
    <dgm:cxn modelId="{4A3FB3C7-3C68-4455-AB98-339E1D3D656D}" type="presParOf" srcId="{645277E8-92CB-499E-ACC7-ADD97DE7C28D}" destId="{D3F8E022-C96A-4A73-B930-2620BEE406AA}" srcOrd="5" destOrd="0" presId="urn:microsoft.com/office/officeart/2008/layout/LinedList"/>
    <dgm:cxn modelId="{D19604CC-38E3-4B49-B481-AA944545671B}" type="presParOf" srcId="{D3F8E022-C96A-4A73-B930-2620BEE406AA}" destId="{A61FCEB0-F591-4F24-A716-10D015E57C77}" srcOrd="0" destOrd="0" presId="urn:microsoft.com/office/officeart/2008/layout/LinedList"/>
    <dgm:cxn modelId="{EC770D92-335D-4B8A-BD63-34AA0884D8D1}" type="presParOf" srcId="{D3F8E022-C96A-4A73-B930-2620BEE406AA}" destId="{062D5110-0F86-4311-8A01-53B35E24CD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E51D6-7EE9-42FE-BD7C-5CBDFC96639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43C5E0-14F2-496F-ABB6-EDD44AEC23C2}">
      <dgm:prSet/>
      <dgm:spPr/>
      <dgm:t>
        <a:bodyPr/>
        <a:lstStyle/>
        <a:p>
          <a:r>
            <a:rPr lang="pt-BR" b="1"/>
            <a:t>Espírito</a:t>
          </a:r>
          <a:r>
            <a:rPr lang="pt-BR"/>
            <a:t> (Deus/ES) — pensamentos renovadores, convicção de pecado, revelação. Textos: 1 Co 2:10–16; Jo 14:26.</a:t>
          </a:r>
          <a:endParaRPr lang="en-US"/>
        </a:p>
      </dgm:t>
    </dgm:pt>
    <dgm:pt modelId="{A7301A69-E074-443F-B28F-5859BD9AC182}" type="parTrans" cxnId="{D63B4006-26A8-4138-BACA-D05267E9F5D3}">
      <dgm:prSet/>
      <dgm:spPr/>
      <dgm:t>
        <a:bodyPr/>
        <a:lstStyle/>
        <a:p>
          <a:endParaRPr lang="en-US"/>
        </a:p>
      </dgm:t>
    </dgm:pt>
    <dgm:pt modelId="{3527B2AA-E417-438F-9A54-45697FBCE7E1}" type="sibTrans" cxnId="{D63B4006-26A8-4138-BACA-D05267E9F5D3}">
      <dgm:prSet/>
      <dgm:spPr/>
      <dgm:t>
        <a:bodyPr/>
        <a:lstStyle/>
        <a:p>
          <a:endParaRPr lang="en-US"/>
        </a:p>
      </dgm:t>
    </dgm:pt>
    <dgm:pt modelId="{78E61112-7FD6-4130-BF2C-7AB9D2B53369}">
      <dgm:prSet/>
      <dgm:spPr/>
      <dgm:t>
        <a:bodyPr/>
        <a:lstStyle/>
        <a:p>
          <a:r>
            <a:rPr lang="pt-BR" b="1"/>
            <a:t>Alma humana</a:t>
          </a:r>
          <a:r>
            <a:rPr lang="pt-BR"/>
            <a:t> — raciocínios naturais, memória, afetos. (Pv 16:9)</a:t>
          </a:r>
          <a:endParaRPr lang="en-US"/>
        </a:p>
      </dgm:t>
    </dgm:pt>
    <dgm:pt modelId="{A98A9B00-598C-4871-871F-7BB83FBE9B58}" type="parTrans" cxnId="{5D9D6B91-FBE8-49FA-AC40-EA175BFD17BC}">
      <dgm:prSet/>
      <dgm:spPr/>
      <dgm:t>
        <a:bodyPr/>
        <a:lstStyle/>
        <a:p>
          <a:endParaRPr lang="en-US"/>
        </a:p>
      </dgm:t>
    </dgm:pt>
    <dgm:pt modelId="{1B0563A7-36A0-41B5-AE5F-2EF88059A91E}" type="sibTrans" cxnId="{5D9D6B91-FBE8-49FA-AC40-EA175BFD17BC}">
      <dgm:prSet/>
      <dgm:spPr/>
      <dgm:t>
        <a:bodyPr/>
        <a:lstStyle/>
        <a:p>
          <a:endParaRPr lang="en-US"/>
        </a:p>
      </dgm:t>
    </dgm:pt>
    <dgm:pt modelId="{02B24FC3-9AFF-4CBD-9528-C546C64AB6B3}">
      <dgm:prSet/>
      <dgm:spPr/>
      <dgm:t>
        <a:bodyPr/>
        <a:lstStyle/>
        <a:p>
          <a:r>
            <a:rPr lang="pt-BR" b="1"/>
            <a:t>Corpo/carne</a:t>
          </a:r>
          <a:r>
            <a:rPr lang="pt-BR"/>
            <a:t> — apetites e impulsos que geram pensamentos sensoriais e imagéticos. (Rm 8:5–8)</a:t>
          </a:r>
          <a:endParaRPr lang="en-US"/>
        </a:p>
      </dgm:t>
    </dgm:pt>
    <dgm:pt modelId="{B0FDD4EB-8C91-4BD2-9DF4-CEE964FB32FC}" type="parTrans" cxnId="{29E31C3B-F0F9-4D81-956B-5496B9335BDA}">
      <dgm:prSet/>
      <dgm:spPr/>
      <dgm:t>
        <a:bodyPr/>
        <a:lstStyle/>
        <a:p>
          <a:endParaRPr lang="en-US"/>
        </a:p>
      </dgm:t>
    </dgm:pt>
    <dgm:pt modelId="{A5AC2C4D-8590-4E75-9630-E11771F0176F}" type="sibTrans" cxnId="{29E31C3B-F0F9-4D81-956B-5496B9335BDA}">
      <dgm:prSet/>
      <dgm:spPr/>
      <dgm:t>
        <a:bodyPr/>
        <a:lstStyle/>
        <a:p>
          <a:endParaRPr lang="en-US"/>
        </a:p>
      </dgm:t>
    </dgm:pt>
    <dgm:pt modelId="{B95174B2-A2AD-494E-B5CB-800BB20940E1}">
      <dgm:prSet/>
      <dgm:spPr/>
      <dgm:t>
        <a:bodyPr/>
        <a:lstStyle/>
        <a:p>
          <a:r>
            <a:rPr lang="pt-BR" b="1"/>
            <a:t>Adversário</a:t>
          </a:r>
          <a:r>
            <a:rPr lang="pt-BR"/>
            <a:t> — sugestões, sofismas, falsas ideias (Jo 13:2; At 5:3).</a:t>
          </a:r>
          <a:endParaRPr lang="en-US"/>
        </a:p>
      </dgm:t>
    </dgm:pt>
    <dgm:pt modelId="{750EFB95-B28A-4102-B626-39628D5577D7}" type="parTrans" cxnId="{B2329EEF-9E70-4630-82F6-C49D0E3D9094}">
      <dgm:prSet/>
      <dgm:spPr/>
      <dgm:t>
        <a:bodyPr/>
        <a:lstStyle/>
        <a:p>
          <a:endParaRPr lang="en-US"/>
        </a:p>
      </dgm:t>
    </dgm:pt>
    <dgm:pt modelId="{7DBDE4D1-D2FC-4D80-B2B7-8B75EC6C5055}" type="sibTrans" cxnId="{B2329EEF-9E70-4630-82F6-C49D0E3D9094}">
      <dgm:prSet/>
      <dgm:spPr/>
      <dgm:t>
        <a:bodyPr/>
        <a:lstStyle/>
        <a:p>
          <a:endParaRPr lang="en-US"/>
        </a:p>
      </dgm:t>
    </dgm:pt>
    <dgm:pt modelId="{5DE9F6C7-B297-4951-86B5-980895516F6B}" type="pres">
      <dgm:prSet presAssocID="{4C8E51D6-7EE9-42FE-BD7C-5CBDFC966396}" presName="linear" presStyleCnt="0">
        <dgm:presLayoutVars>
          <dgm:animLvl val="lvl"/>
          <dgm:resizeHandles val="exact"/>
        </dgm:presLayoutVars>
      </dgm:prSet>
      <dgm:spPr/>
    </dgm:pt>
    <dgm:pt modelId="{C878745F-6A44-4BD3-987A-82A6CC3BD742}" type="pres">
      <dgm:prSet presAssocID="{7943C5E0-14F2-496F-ABB6-EDD44AEC23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6723AE-54C5-41D0-8EB1-9133F1E8159A}" type="pres">
      <dgm:prSet presAssocID="{3527B2AA-E417-438F-9A54-45697FBCE7E1}" presName="spacer" presStyleCnt="0"/>
      <dgm:spPr/>
    </dgm:pt>
    <dgm:pt modelId="{56456F22-4234-44E5-A227-2D417408FA2B}" type="pres">
      <dgm:prSet presAssocID="{78E61112-7FD6-4130-BF2C-7AB9D2B533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9471E1-0409-4193-AE13-BEE683F90E41}" type="pres">
      <dgm:prSet presAssocID="{1B0563A7-36A0-41B5-AE5F-2EF88059A91E}" presName="spacer" presStyleCnt="0"/>
      <dgm:spPr/>
    </dgm:pt>
    <dgm:pt modelId="{54C397A7-77FB-4C12-A2E2-5DA67A85EBFA}" type="pres">
      <dgm:prSet presAssocID="{02B24FC3-9AFF-4CBD-9528-C546C64AB6B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210C1B-494C-4216-9D62-95BB1001F98A}" type="pres">
      <dgm:prSet presAssocID="{A5AC2C4D-8590-4E75-9630-E11771F0176F}" presName="spacer" presStyleCnt="0"/>
      <dgm:spPr/>
    </dgm:pt>
    <dgm:pt modelId="{BA9A55B8-D7EE-49E1-AE83-14191698E9C7}" type="pres">
      <dgm:prSet presAssocID="{B95174B2-A2AD-494E-B5CB-800BB20940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3B4006-26A8-4138-BACA-D05267E9F5D3}" srcId="{4C8E51D6-7EE9-42FE-BD7C-5CBDFC966396}" destId="{7943C5E0-14F2-496F-ABB6-EDD44AEC23C2}" srcOrd="0" destOrd="0" parTransId="{A7301A69-E074-443F-B28F-5859BD9AC182}" sibTransId="{3527B2AA-E417-438F-9A54-45697FBCE7E1}"/>
    <dgm:cxn modelId="{1441BB20-A4F8-4E8D-938E-D906166C137A}" type="presOf" srcId="{78E61112-7FD6-4130-BF2C-7AB9D2B53369}" destId="{56456F22-4234-44E5-A227-2D417408FA2B}" srcOrd="0" destOrd="0" presId="urn:microsoft.com/office/officeart/2005/8/layout/vList2"/>
    <dgm:cxn modelId="{7C8CE433-C3C3-4F16-A7F0-0C4B85E8A817}" type="presOf" srcId="{4C8E51D6-7EE9-42FE-BD7C-5CBDFC966396}" destId="{5DE9F6C7-B297-4951-86B5-980895516F6B}" srcOrd="0" destOrd="0" presId="urn:microsoft.com/office/officeart/2005/8/layout/vList2"/>
    <dgm:cxn modelId="{29E31C3B-F0F9-4D81-956B-5496B9335BDA}" srcId="{4C8E51D6-7EE9-42FE-BD7C-5CBDFC966396}" destId="{02B24FC3-9AFF-4CBD-9528-C546C64AB6B3}" srcOrd="2" destOrd="0" parTransId="{B0FDD4EB-8C91-4BD2-9DF4-CEE964FB32FC}" sibTransId="{A5AC2C4D-8590-4E75-9630-E11771F0176F}"/>
    <dgm:cxn modelId="{0498528F-4113-42EA-8A4A-844BDC545CA6}" type="presOf" srcId="{B95174B2-A2AD-494E-B5CB-800BB20940E1}" destId="{BA9A55B8-D7EE-49E1-AE83-14191698E9C7}" srcOrd="0" destOrd="0" presId="urn:microsoft.com/office/officeart/2005/8/layout/vList2"/>
    <dgm:cxn modelId="{5D9D6B91-FBE8-49FA-AC40-EA175BFD17BC}" srcId="{4C8E51D6-7EE9-42FE-BD7C-5CBDFC966396}" destId="{78E61112-7FD6-4130-BF2C-7AB9D2B53369}" srcOrd="1" destOrd="0" parTransId="{A98A9B00-598C-4871-871F-7BB83FBE9B58}" sibTransId="{1B0563A7-36A0-41B5-AE5F-2EF88059A91E}"/>
    <dgm:cxn modelId="{10D917EE-D581-4935-B3D3-769ED2B32C3A}" type="presOf" srcId="{7943C5E0-14F2-496F-ABB6-EDD44AEC23C2}" destId="{C878745F-6A44-4BD3-987A-82A6CC3BD742}" srcOrd="0" destOrd="0" presId="urn:microsoft.com/office/officeart/2005/8/layout/vList2"/>
    <dgm:cxn modelId="{B2329EEF-9E70-4630-82F6-C49D0E3D9094}" srcId="{4C8E51D6-7EE9-42FE-BD7C-5CBDFC966396}" destId="{B95174B2-A2AD-494E-B5CB-800BB20940E1}" srcOrd="3" destOrd="0" parTransId="{750EFB95-B28A-4102-B626-39628D5577D7}" sibTransId="{7DBDE4D1-D2FC-4D80-B2B7-8B75EC6C5055}"/>
    <dgm:cxn modelId="{2BB339F8-3660-49ED-AE2C-A9252FEC3763}" type="presOf" srcId="{02B24FC3-9AFF-4CBD-9528-C546C64AB6B3}" destId="{54C397A7-77FB-4C12-A2E2-5DA67A85EBFA}" srcOrd="0" destOrd="0" presId="urn:microsoft.com/office/officeart/2005/8/layout/vList2"/>
    <dgm:cxn modelId="{3EFC57BF-95A7-4900-A47E-17AF0F500240}" type="presParOf" srcId="{5DE9F6C7-B297-4951-86B5-980895516F6B}" destId="{C878745F-6A44-4BD3-987A-82A6CC3BD742}" srcOrd="0" destOrd="0" presId="urn:microsoft.com/office/officeart/2005/8/layout/vList2"/>
    <dgm:cxn modelId="{C3A34EDA-AC91-41D8-B529-31BA2118E508}" type="presParOf" srcId="{5DE9F6C7-B297-4951-86B5-980895516F6B}" destId="{B86723AE-54C5-41D0-8EB1-9133F1E8159A}" srcOrd="1" destOrd="0" presId="urn:microsoft.com/office/officeart/2005/8/layout/vList2"/>
    <dgm:cxn modelId="{31BB8CE2-CCA4-47DE-8587-43FDE8E236D4}" type="presParOf" srcId="{5DE9F6C7-B297-4951-86B5-980895516F6B}" destId="{56456F22-4234-44E5-A227-2D417408FA2B}" srcOrd="2" destOrd="0" presId="urn:microsoft.com/office/officeart/2005/8/layout/vList2"/>
    <dgm:cxn modelId="{9A18A4D6-8285-4B09-88C4-34AE67E573A8}" type="presParOf" srcId="{5DE9F6C7-B297-4951-86B5-980895516F6B}" destId="{579471E1-0409-4193-AE13-BEE683F90E41}" srcOrd="3" destOrd="0" presId="urn:microsoft.com/office/officeart/2005/8/layout/vList2"/>
    <dgm:cxn modelId="{B49E4B7A-E8CB-4051-BD3E-72F8B7FFDD83}" type="presParOf" srcId="{5DE9F6C7-B297-4951-86B5-980895516F6B}" destId="{54C397A7-77FB-4C12-A2E2-5DA67A85EBFA}" srcOrd="4" destOrd="0" presId="urn:microsoft.com/office/officeart/2005/8/layout/vList2"/>
    <dgm:cxn modelId="{6E3EC3B7-9C1B-4A17-80D2-26E76434152E}" type="presParOf" srcId="{5DE9F6C7-B297-4951-86B5-980895516F6B}" destId="{49210C1B-494C-4216-9D62-95BB1001F98A}" srcOrd="5" destOrd="0" presId="urn:microsoft.com/office/officeart/2005/8/layout/vList2"/>
    <dgm:cxn modelId="{EC20BA10-566C-4ED3-9686-349A74A147EC}" type="presParOf" srcId="{5DE9F6C7-B297-4951-86B5-980895516F6B}" destId="{BA9A55B8-D7EE-49E1-AE83-14191698E9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9D97F-6566-403C-93A8-8C785F2D6967}">
      <dsp:nvSpPr>
        <dsp:cNvPr id="0" name=""/>
        <dsp:cNvSpPr/>
      </dsp:nvSpPr>
      <dsp:spPr>
        <a:xfrm>
          <a:off x="0" y="2910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98EC9-D8FF-43C0-880C-E2329E8267E8}">
      <dsp:nvSpPr>
        <dsp:cNvPr id="0" name=""/>
        <dsp:cNvSpPr/>
      </dsp:nvSpPr>
      <dsp:spPr>
        <a:xfrm>
          <a:off x="0" y="2910"/>
          <a:ext cx="11694543" cy="198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Antes da Queda: espírito humano em plena comunhão com Deus; alma (intelecto) funcionando em submissão ao espírito; corpo em obediência.</a:t>
          </a:r>
          <a:endParaRPr lang="en-US" sz="3100" kern="1200"/>
        </a:p>
      </dsp:txBody>
      <dsp:txXfrm>
        <a:off x="0" y="2910"/>
        <a:ext cx="11694543" cy="1985260"/>
      </dsp:txXfrm>
    </dsp:sp>
    <dsp:sp modelId="{5E4DF858-E28E-48F2-BF99-607FB04FFA19}">
      <dsp:nvSpPr>
        <dsp:cNvPr id="0" name=""/>
        <dsp:cNvSpPr/>
      </dsp:nvSpPr>
      <dsp:spPr>
        <a:xfrm>
          <a:off x="0" y="1988170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155D9-7D2C-4088-9BA0-93E6774B7F1E}">
      <dsp:nvSpPr>
        <dsp:cNvPr id="0" name=""/>
        <dsp:cNvSpPr/>
      </dsp:nvSpPr>
      <dsp:spPr>
        <a:xfrm>
          <a:off x="0" y="1988170"/>
          <a:ext cx="11694543" cy="198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queda corrompeu essa ordem: a alma começou a raciocinar independentemente, permitindo que pensamentos errados tomassem prioridade, abrindo brechas para concupiscência do corpo e esfriamento do espírito.</a:t>
          </a:r>
          <a:endParaRPr lang="en-US" sz="3100" kern="1200"/>
        </a:p>
      </dsp:txBody>
      <dsp:txXfrm>
        <a:off x="0" y="1988170"/>
        <a:ext cx="11694543" cy="1985260"/>
      </dsp:txXfrm>
    </dsp:sp>
    <dsp:sp modelId="{9F237B7A-1E3A-47C8-B7B4-277EA3ADCB90}">
      <dsp:nvSpPr>
        <dsp:cNvPr id="0" name=""/>
        <dsp:cNvSpPr/>
      </dsp:nvSpPr>
      <dsp:spPr>
        <a:xfrm>
          <a:off x="0" y="3973431"/>
          <a:ext cx="116945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FCEB0-F591-4F24-A716-10D015E57C77}">
      <dsp:nvSpPr>
        <dsp:cNvPr id="0" name=""/>
        <dsp:cNvSpPr/>
      </dsp:nvSpPr>
      <dsp:spPr>
        <a:xfrm>
          <a:off x="0" y="3973431"/>
          <a:ext cx="11694543" cy="198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Implicação: a restauração operada pelo Espírito Santo inclui reconquistar o governo do espírito sobre a alma (1 Ts 5:23; Rm 8:6).</a:t>
          </a:r>
          <a:endParaRPr lang="en-US" sz="3100" kern="1200"/>
        </a:p>
      </dsp:txBody>
      <dsp:txXfrm>
        <a:off x="0" y="3973431"/>
        <a:ext cx="11694543" cy="198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8745F-6A44-4BD3-987A-82A6CC3BD742}">
      <dsp:nvSpPr>
        <dsp:cNvPr id="0" name=""/>
        <dsp:cNvSpPr/>
      </dsp:nvSpPr>
      <dsp:spPr>
        <a:xfrm>
          <a:off x="0" y="102372"/>
          <a:ext cx="7831398" cy="1594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Espírito</a:t>
          </a:r>
          <a:r>
            <a:rPr lang="pt-BR" sz="2900" kern="1200"/>
            <a:t> (Deus/ES) — pensamentos renovadores, convicção de pecado, revelação. Textos: 1 Co 2:10–16; Jo 14:26.</a:t>
          </a:r>
          <a:endParaRPr lang="en-US" sz="2900" kern="1200"/>
        </a:p>
      </dsp:txBody>
      <dsp:txXfrm>
        <a:off x="77847" y="180219"/>
        <a:ext cx="7675704" cy="1439016"/>
      </dsp:txXfrm>
    </dsp:sp>
    <dsp:sp modelId="{56456F22-4234-44E5-A227-2D417408FA2B}">
      <dsp:nvSpPr>
        <dsp:cNvPr id="0" name=""/>
        <dsp:cNvSpPr/>
      </dsp:nvSpPr>
      <dsp:spPr>
        <a:xfrm>
          <a:off x="0" y="1780602"/>
          <a:ext cx="7831398" cy="159471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Alma humana</a:t>
          </a:r>
          <a:r>
            <a:rPr lang="pt-BR" sz="2900" kern="1200"/>
            <a:t> — raciocínios naturais, memória, afetos. (Pv 16:9)</a:t>
          </a:r>
          <a:endParaRPr lang="en-US" sz="2900" kern="1200"/>
        </a:p>
      </dsp:txBody>
      <dsp:txXfrm>
        <a:off x="77847" y="1858449"/>
        <a:ext cx="7675704" cy="1439016"/>
      </dsp:txXfrm>
    </dsp:sp>
    <dsp:sp modelId="{54C397A7-77FB-4C12-A2E2-5DA67A85EBFA}">
      <dsp:nvSpPr>
        <dsp:cNvPr id="0" name=""/>
        <dsp:cNvSpPr/>
      </dsp:nvSpPr>
      <dsp:spPr>
        <a:xfrm>
          <a:off x="0" y="3458832"/>
          <a:ext cx="7831398" cy="159471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Corpo/carne</a:t>
          </a:r>
          <a:r>
            <a:rPr lang="pt-BR" sz="2900" kern="1200"/>
            <a:t> — apetites e impulsos que geram pensamentos sensoriais e imagéticos. (Rm 8:5–8)</a:t>
          </a:r>
          <a:endParaRPr lang="en-US" sz="2900" kern="1200"/>
        </a:p>
      </dsp:txBody>
      <dsp:txXfrm>
        <a:off x="77847" y="3536679"/>
        <a:ext cx="7675704" cy="1439016"/>
      </dsp:txXfrm>
    </dsp:sp>
    <dsp:sp modelId="{BA9A55B8-D7EE-49E1-AE83-14191698E9C7}">
      <dsp:nvSpPr>
        <dsp:cNvPr id="0" name=""/>
        <dsp:cNvSpPr/>
      </dsp:nvSpPr>
      <dsp:spPr>
        <a:xfrm>
          <a:off x="0" y="5137062"/>
          <a:ext cx="7831398" cy="159471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Adversário</a:t>
          </a:r>
          <a:r>
            <a:rPr lang="pt-BR" sz="2900" kern="1200"/>
            <a:t> — sugestões, sofismas, falsas ideias (Jo 13:2; At 5:3).</a:t>
          </a:r>
          <a:endParaRPr lang="en-US" sz="2900" kern="1200"/>
        </a:p>
      </dsp:txBody>
      <dsp:txXfrm>
        <a:off x="77847" y="5214909"/>
        <a:ext cx="7675704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06.11.2025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61D625-F7D9-8CC5-22B4-24D0DCCBA2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13" b="5663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7133" y="-1743836"/>
            <a:ext cx="4677876" cy="5388555"/>
          </a:xfrm>
          <a:noFill/>
        </p:spPr>
        <p:txBody>
          <a:bodyPr>
            <a:normAutofit/>
          </a:bodyPr>
          <a:lstStyle/>
          <a:p>
            <a:pPr algn="l"/>
            <a:r>
              <a:rPr lang="de-DE" sz="5200" b="1" dirty="0">
                <a:ea typeface="+mj-lt"/>
                <a:cs typeface="+mj-lt"/>
              </a:rPr>
              <a:t>Os </a:t>
            </a:r>
            <a:r>
              <a:rPr lang="de-DE" sz="5200" b="1" err="1">
                <a:ea typeface="+mj-lt"/>
                <a:cs typeface="+mj-lt"/>
              </a:rPr>
              <a:t>pensamentos</a:t>
            </a:r>
            <a:r>
              <a:rPr lang="de-DE" sz="5200" b="1" dirty="0">
                <a:ea typeface="+mj-lt"/>
                <a:cs typeface="+mj-lt"/>
              </a:rPr>
              <a:t> - A Arena de Batalha na Vida </a:t>
            </a:r>
            <a:r>
              <a:rPr lang="de-DE" sz="5200" b="1" err="1">
                <a:ea typeface="+mj-lt"/>
                <a:cs typeface="+mj-lt"/>
              </a:rPr>
              <a:t>Cristã</a:t>
            </a:r>
            <a:endParaRPr lang="de-DE" sz="5200" b="1" err="1"/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A6FA8E98-E5EB-6918-29B8-9EAEE042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5" y="2918603"/>
            <a:ext cx="5276491" cy="5276491"/>
          </a:xfrm>
          <a:prstGeom prst="rect">
            <a:avLst/>
          </a:prstGeom>
        </p:spPr>
      </p:pic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5FAE8F97-8AC3-15E2-21D4-B9B24FFD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D3D903-4651-7135-94B4-5583910F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Precisamos...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E23F86-F12F-B5F7-1791-470311D3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2124852"/>
            <a:ext cx="4586513" cy="3647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Exame mental diário (prática espiritual): identificar origem (Deus, alma, carne, inimigo) e tratar com Escritura, confissão, oração.</a:t>
            </a:r>
            <a:endParaRPr lang="pt-BR" sz="32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557763-21FD-9AF8-0475-A7D853A3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670" y="6356350"/>
            <a:ext cx="39458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>
                    <a:lumMod val="50000"/>
                  </a:schemeClr>
                </a:solidFill>
              </a:rPr>
              <a:t>eldonjunior.com.br</a:t>
            </a:r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0BEF5FE0-2BB2-21C7-33BE-537CAC54BE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11" r="-3" b="4417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8DF184EF-5C54-07F1-101E-34E7405E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89" r="9090" b="4397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8CB4E8-85F9-AA9B-D66A-B984DDC4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48" y="1161288"/>
            <a:ext cx="4487691" cy="1153466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Características dos Pensamentos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440262-D381-C3B8-9480-5F8983C3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26" y="2718054"/>
            <a:ext cx="5825547" cy="362420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Dimensão moral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Pensamentos são avaliáveis moralmente: podem ser santos, neutros ou pecaminosos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Mt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5:28; 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Hb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4:12). Deus examina intenções.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170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9BB685-D0A5-5B59-4031-90B2389FE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866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Foto preta e branca de homem sentado no sofá&#10;&#10;O conteúdo gerado por IA pode estar incorreto.">
            <a:extLst>
              <a:ext uri="{FF2B5EF4-FFF2-40B4-BE49-F238E27FC236}">
                <a16:creationId xmlns:a16="http://schemas.microsoft.com/office/drawing/2014/main" id="{C100F7FB-C780-AA4B-2800-A73BB571B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8490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C7289B-A2D8-39BE-DCB9-1618168C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b="1" dirty="0"/>
              <a:t>A imaginação é uma capacidade criada por Deus para gerar novas formas; redimida, se torna instrumento do Reino; sem redenção, pode gerar engano. (C.S. Lewis)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E570CFB-FA8E-CF5F-CEEC-E93E667E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445494" y="1843089"/>
            <a:ext cx="4166319" cy="4801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tx1">
                    <a:alpha val="60000"/>
                  </a:schemeClr>
                </a:solidFill>
              </a:rPr>
              <a:t>eldonjunior.com.br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8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87E188A-644F-442E-ADE0-D6F40B07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15" t="9091" r="1934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3B2B08-C5E1-19F2-47E8-88B3BEF6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Como funciona?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CB3DF5-D219-9F52-F24C-85CB805C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t-BR" sz="1700">
                <a:solidFill>
                  <a:schemeClr val="bg1"/>
                </a:solidFill>
                <a:ea typeface="+mn-lt"/>
                <a:cs typeface="+mn-lt"/>
              </a:rPr>
              <a:t>Autoalimentação: pensamentos repetidos criam hábitos neurais.</a:t>
            </a:r>
            <a:endParaRPr lang="pt-BR" sz="17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1700">
                <a:solidFill>
                  <a:schemeClr val="bg1"/>
                </a:solidFill>
                <a:ea typeface="+mn-lt"/>
                <a:cs typeface="+mn-lt"/>
              </a:rPr>
              <a:t>Transferência: pensamentos moldam emoções e vão para palavras/atos.</a:t>
            </a:r>
            <a:endParaRPr lang="pt-BR" sz="170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1700">
                <a:solidFill>
                  <a:schemeClr val="bg1"/>
                </a:solidFill>
                <a:ea typeface="+mn-lt"/>
                <a:cs typeface="+mn-lt"/>
              </a:rPr>
              <a:t>Portas sensoriais: olhos/ouvidos são pontos de entrada; disciplina dos sentidos é essencial.</a:t>
            </a: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F984B1-2E4C-3F21-7A52-B79F9C10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0678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32D76A-D343-562D-ED9F-C9B32951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01" r="8833" b="1387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6C4DA4-410B-BC29-ED44-1B69869C4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II. A GESTÃO DOS PENSAMENTOS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751783-6379-5CCE-0AB6-EE930B2C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7352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19C97-E7A8-3F7B-2D5B-54A71709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pt-BR" sz="3200">
                <a:ea typeface="+mj-lt"/>
                <a:cs typeface="+mj-lt"/>
              </a:rPr>
              <a:t>Imperativo Ético e Espiritual (Fp 4:8)</a:t>
            </a:r>
            <a:endParaRPr lang="pt-BR" sz="3200"/>
          </a:p>
        </p:txBody>
      </p:sp>
      <p:pic>
        <p:nvPicPr>
          <p:cNvPr id="5" name="Imagem 4" descr="Uma imagem contendo ao ar livre, montanha, água, por do sol&#10;&#10;O conteúdo gerado por IA pode estar incorreto.">
            <a:extLst>
              <a:ext uri="{FF2B5EF4-FFF2-40B4-BE49-F238E27FC236}">
                <a16:creationId xmlns:a16="http://schemas.microsoft.com/office/drawing/2014/main" id="{5C86EA92-DBE7-6C0C-0C1B-91FBC098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50" r="13938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78180A-18DB-60AC-DA88-F4351AED4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Paulo não dá técnica superficial; ordena </a:t>
            </a:r>
            <a:r>
              <a:rPr lang="pt-BR" sz="3200" i="1" dirty="0">
                <a:ea typeface="+mn-lt"/>
                <a:cs typeface="+mn-lt"/>
              </a:rPr>
              <a:t>passiva e ativa</a:t>
            </a:r>
            <a:r>
              <a:rPr lang="pt-BR" sz="3200" dirty="0">
                <a:ea typeface="+mn-lt"/>
                <a:cs typeface="+mn-lt"/>
              </a:rPr>
              <a:t> — considerar (</a:t>
            </a:r>
            <a:r>
              <a:rPr lang="pt-BR" sz="3200" err="1">
                <a:ea typeface="+mn-lt"/>
                <a:cs typeface="+mn-lt"/>
              </a:rPr>
              <a:t>λογίζεσθε</a:t>
            </a:r>
            <a:r>
              <a:rPr lang="pt-BR" sz="3200" dirty="0">
                <a:ea typeface="+mn-lt"/>
                <a:cs typeface="+mn-lt"/>
              </a:rPr>
              <a:t>) continuamente o que é verdadeiro, honesto, justo, puro, amável.</a:t>
            </a: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98207F-F4A1-85E9-7F07-E04AC1C8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5598" y="6356350"/>
            <a:ext cx="325435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803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0FF487-14C9-0E72-35C6-F9C718A39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Pensamento Tricotômico</a:t>
            </a:r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12D3E661-090F-BE28-5E7F-8E5BDA8D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3119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39CD8C-11FB-9762-FE9C-2D1D6B517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espírito</a:t>
            </a:r>
            <a:r>
              <a:rPr lang="pt-BR" sz="3200" dirty="0">
                <a:ea typeface="+mn-lt"/>
                <a:cs typeface="+mn-lt"/>
              </a:rPr>
              <a:t>: recebe iluminação; </a:t>
            </a: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alma</a:t>
            </a:r>
            <a:r>
              <a:rPr lang="pt-BR" sz="3200" dirty="0">
                <a:ea typeface="+mn-lt"/>
                <a:cs typeface="+mn-lt"/>
              </a:rPr>
              <a:t>: processa e escolhe; </a:t>
            </a:r>
          </a:p>
          <a:p>
            <a:pPr marL="0" indent="0">
              <a:buNone/>
            </a:pPr>
            <a:r>
              <a:rPr lang="pt-BR" sz="3200" b="1" dirty="0">
                <a:ea typeface="+mn-lt"/>
                <a:cs typeface="+mn-lt"/>
              </a:rPr>
              <a:t>corpo</a:t>
            </a:r>
            <a:r>
              <a:rPr lang="pt-BR" sz="3200" dirty="0">
                <a:ea typeface="+mn-lt"/>
                <a:cs typeface="+mn-lt"/>
              </a:rPr>
              <a:t>: obedece. </a:t>
            </a:r>
          </a:p>
          <a:p>
            <a:pPr marL="0" indent="0">
              <a:buNone/>
            </a:pPr>
            <a:endParaRPr lang="pt-BR" sz="3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A disciplina mental é cooperação entre espírito (recebe), alma (ativa) e corpo (prática).</a:t>
            </a: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D5AD9B-2F27-996C-5CD1-8B189ABD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8870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D78CB6-C9CC-89E1-4D45-1955E024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200">
                <a:ea typeface="+mj-lt"/>
                <a:cs typeface="+mj-lt"/>
              </a:rPr>
              <a:t>Acima da Técnica Colossenses 3.1,2</a:t>
            </a:r>
            <a:endParaRPr lang="pt-BR" sz="4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9DCE4B-C00A-7236-63AD-7E0B4ED5A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69" y="2829767"/>
            <a:ext cx="5048720" cy="35363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ea typeface="+mn-lt"/>
                <a:cs typeface="+mn-lt"/>
              </a:rPr>
              <a:t>Contextualização bíblica</a:t>
            </a:r>
            <a:endParaRPr lang="pt-BR" sz="3200" dirty="0"/>
          </a:p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Paulo: não é mero exercício cognitivo, é realinhamento ontológico — ser ressuscitado com Cristo implica pensar “do alto”.</a:t>
            </a:r>
            <a:endParaRPr lang="pt-BR" sz="3200" dirty="0"/>
          </a:p>
          <a:p>
            <a:pPr>
              <a:buFont typeface="Arial"/>
              <a:buChar char="•"/>
            </a:pPr>
            <a:endParaRPr lang="pt-BR" sz="2200"/>
          </a:p>
          <a:p>
            <a:pPr>
              <a:buFont typeface="Arial"/>
              <a:buChar char="•"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CC7BA4-2830-C742-2113-55A3E83D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35" r="2" b="2110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FA8BF4-7C46-FE61-EDF9-0D273864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6406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C38BFF00-66D2-069C-56D7-0E7030E2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rcRect t="25526" r="1" b="29027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E20A39-68A9-00C6-61E9-13F1DF808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58" y="221351"/>
            <a:ext cx="6128334" cy="1627636"/>
          </a:xfrm>
        </p:spPr>
        <p:txBody>
          <a:bodyPr>
            <a:normAutofit/>
          </a:bodyPr>
          <a:lstStyle/>
          <a:p>
            <a:r>
              <a:rPr lang="pt-BR" sz="3700" b="1" dirty="0">
                <a:solidFill>
                  <a:srgbClr val="FFFFFF"/>
                </a:solidFill>
                <a:ea typeface="+mj-lt"/>
                <a:cs typeface="+mj-lt"/>
              </a:rPr>
              <a:t>Distinção entre técnicas humanas e renovação espiritual</a:t>
            </a:r>
            <a:endParaRPr lang="pt-BR" sz="3700" b="1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A8225F-A395-A96B-6FC8-6721B2BDB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6" y="2032879"/>
            <a:ext cx="6244261" cy="41728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Técnicas (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mindfulness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secular, </a:t>
            </a:r>
            <a:r>
              <a:rPr lang="pt-BR" sz="3200" b="1" err="1">
                <a:solidFill>
                  <a:srgbClr val="FFFFFF"/>
                </a:solidFill>
                <a:ea typeface="+mn-lt"/>
                <a:cs typeface="+mn-lt"/>
              </a:rPr>
              <a:t>neurocoaching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) podem reduzir ansiedade, mas não produzem santidade. </a:t>
            </a:r>
          </a:p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A mente de Cristo só é obtida mediante ação do Espírito (1 Co 2:16) e submissão da alma ao espírito.</a:t>
            </a:r>
            <a:endParaRPr lang="pt-BR" sz="3200" b="1" dirty="0">
              <a:solidFill>
                <a:srgbClr val="FFFFFF"/>
              </a:solidFill>
            </a:endParaRPr>
          </a:p>
        </p:txBody>
      </p:sp>
      <p:pic>
        <p:nvPicPr>
          <p:cNvPr id="6" name="Imagem 5" descr="Imagem do Pin de história">
            <a:extLst>
              <a:ext uri="{FF2B5EF4-FFF2-40B4-BE49-F238E27FC236}">
                <a16:creationId xmlns:a16="http://schemas.microsoft.com/office/drawing/2014/main" id="{F795E8AC-A74B-2704-22BF-A1EAF89D9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124" r="-1" b="11181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50E945-AD8A-1F44-43CF-AC0B84ED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3233" y="6356350"/>
            <a:ext cx="37695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07870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D3BA91-2D3F-D42E-A821-B97EFF3CA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sz="4100"/>
              <a:t>Por que a importância do batismo no Espírito Santo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B21A89-2C87-E07E-57BE-3FCC7027A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ea typeface="+mn-lt"/>
                <a:cs typeface="+mn-lt"/>
              </a:rPr>
              <a:t>O batismo no Espírito (At 2; At 1:8) habilita discernimento, coragem e conteúdo mental transformado — a experiência carismática amplia a sensibilidade da mente para as coisas espirituais.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4C5235-4E4F-9031-E2E6-7F36CAC6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86" r="-1" b="3281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0081BF-41A4-C368-4D7D-6854A071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34290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98333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EC200D-0FBB-0C78-26C4-A7BBC2DC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5" y="1250575"/>
            <a:ext cx="4604274" cy="4163210"/>
          </a:xfrm>
        </p:spPr>
        <p:txBody>
          <a:bodyPr anchor="ctr">
            <a:normAutofit/>
          </a:bodyPr>
          <a:lstStyle/>
          <a:p>
            <a:r>
              <a:rPr lang="pt-BR" sz="7400">
                <a:solidFill>
                  <a:schemeClr val="bg1"/>
                </a:solidFill>
              </a:rPr>
              <a:t>Introdução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00949"/>
            <a:ext cx="4996593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50BC5E-D13B-B4C1-9C40-343D6B86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130" y="127367"/>
            <a:ext cx="6494436" cy="64184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mente (faculdade da alma) é o principal campo de batalha espiritual. Na visão tricotômica, o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espírito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é o lado da pessoa que se relaciona com Deus; a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alma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é o centro das faculdades psicológicas (intelecto, emoção, vontade); o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corpo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é o veículo material. O inimigo ataca a alma pela via dos pensamentos, porque dominar a mente é abrir porta para comportamento, idolatria e morte espiritual. A renovação é obra do Espírito (trabalho interno) por meio da Palavra e da santificação prática.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246264-24C9-C5AF-EEEF-DB37FB36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5746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>
                    <a:lumMod val="50000"/>
                  </a:schemeClr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480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7D5D20FA-717C-2DCF-26D9-F5E7D286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68" r="862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789DA-BC25-93A9-8F49-7F67744B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0" y="-181215"/>
            <a:ext cx="5001132" cy="1885535"/>
          </a:xfrm>
        </p:spPr>
        <p:txBody>
          <a:bodyPr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Recursos Espirituais para Bons Pensamentos</a:t>
            </a:r>
            <a:endParaRPr lang="pt-BR" sz="34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C5929F-9DC0-32AE-B4BC-014EEAF6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1715334"/>
            <a:ext cx="5547471" cy="48066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Meditação Bíblica (</a:t>
            </a:r>
            <a:r>
              <a:rPr lang="pt-BR" sz="3000" b="1" err="1">
                <a:ea typeface="+mn-lt"/>
                <a:cs typeface="+mn-lt"/>
              </a:rPr>
              <a:t>Sl</a:t>
            </a:r>
            <a:r>
              <a:rPr lang="pt-BR" sz="3000" b="1" dirty="0">
                <a:ea typeface="+mn-lt"/>
                <a:cs typeface="+mn-lt"/>
              </a:rPr>
              <a:t> 1; </a:t>
            </a:r>
            <a:r>
              <a:rPr lang="pt-BR" sz="3000" b="1" err="1">
                <a:ea typeface="+mn-lt"/>
                <a:cs typeface="+mn-lt"/>
              </a:rPr>
              <a:t>Sl</a:t>
            </a:r>
            <a:r>
              <a:rPr lang="pt-BR" sz="3000" b="1" dirty="0">
                <a:ea typeface="+mn-lt"/>
                <a:cs typeface="+mn-lt"/>
              </a:rPr>
              <a:t> 119)</a:t>
            </a:r>
            <a:r>
              <a:rPr lang="pt-BR" sz="3000" dirty="0">
                <a:ea typeface="+mn-lt"/>
                <a:cs typeface="+mn-lt"/>
              </a:rPr>
              <a:t> — </a:t>
            </a:r>
            <a:r>
              <a:rPr lang="pt-BR" sz="3000" i="1" err="1">
                <a:ea typeface="+mn-lt"/>
                <a:cs typeface="+mn-lt"/>
              </a:rPr>
              <a:t>hagah</a:t>
            </a:r>
            <a:r>
              <a:rPr lang="pt-BR" sz="3000" dirty="0">
                <a:ea typeface="+mn-lt"/>
                <a:cs typeface="+mn-lt"/>
              </a:rPr>
              <a:t>: ruminar a Palavra; produz formação sináptica piedosa.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Oração deliberada e intercessão</a:t>
            </a:r>
            <a:r>
              <a:rPr lang="pt-BR" sz="3000" dirty="0">
                <a:ea typeface="+mn-lt"/>
                <a:cs typeface="+mn-lt"/>
              </a:rPr>
              <a:t> — dialogar com Deus sobre os pensamentos (</a:t>
            </a:r>
            <a:r>
              <a:rPr lang="pt-BR" sz="3000" err="1">
                <a:ea typeface="+mn-lt"/>
                <a:cs typeface="+mn-lt"/>
              </a:rPr>
              <a:t>Fp</a:t>
            </a:r>
            <a:r>
              <a:rPr lang="pt-BR" sz="3000" dirty="0">
                <a:ea typeface="+mn-lt"/>
                <a:cs typeface="+mn-lt"/>
              </a:rPr>
              <a:t> 4:6).</a:t>
            </a:r>
            <a:endParaRPr lang="pt-BR" sz="3000" dirty="0"/>
          </a:p>
          <a:p>
            <a:pPr>
              <a:buFont typeface="Arial"/>
              <a:buChar char="•"/>
            </a:pPr>
            <a:r>
              <a:rPr lang="pt-BR" sz="3000" b="1" dirty="0">
                <a:ea typeface="+mn-lt"/>
                <a:cs typeface="+mn-lt"/>
              </a:rPr>
              <a:t>Adoração e louvor corporativo</a:t>
            </a:r>
            <a:r>
              <a:rPr lang="pt-BR" sz="3000" dirty="0">
                <a:ea typeface="+mn-lt"/>
                <a:cs typeface="+mn-lt"/>
              </a:rPr>
              <a:t> — reposiciona foco da mente.</a:t>
            </a:r>
            <a:endParaRPr lang="pt-BR" sz="3000" dirty="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50FF08-A6B9-4060-FFE5-1999AE3C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8781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011751-9E98-C467-AA42-7576AA17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8FEACFCD-F6BB-C0CF-1060-BF47BC4A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306" r="4058" b="9091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3EA277-2D8F-8FC1-E29E-62F254B3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340" y="916873"/>
            <a:ext cx="5249691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Recursos Espirituais para Bons Pensamentos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91E01-5621-A782-B29D-3DD64654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942" y="2444885"/>
            <a:ext cx="6386266" cy="45874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Jejum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— disciplina do corpo que disciplina pensamentos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Mt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17.21; trad. pentecostal).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Comunhão e discipulado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— ecologia espiritual que molda pensamento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Hb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10:24–25).</a:t>
            </a: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Exposição à Escritura e ensino sólido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— doutrina saudável corrige sofismas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Tt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1:9).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2AA77E6-9085-9906-7B85-44066869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7996" y="6485746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89361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ao ar livre, animal, peru, mulher&#10;&#10;O conteúdo gerado por IA pode estar incorreto.">
            <a:extLst>
              <a:ext uri="{FF2B5EF4-FFF2-40B4-BE49-F238E27FC236}">
                <a16:creationId xmlns:a16="http://schemas.microsoft.com/office/drawing/2014/main" id="{2016FF2D-29C2-4B53-B728-501483F1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83" r="9089" b="2289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0B01B0-A566-2D42-76B3-024B966F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III. A BATALHA NA ARENA DOS PENSAMENTOS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04249F-4C5C-E1B0-1A58-475B3D9C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253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BDC45A-8643-F8BA-F74B-B1CF257AFF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33835" b="991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8CD2FB-A738-E32A-2F8E-68B79B72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872" y="-337753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BR" sz="5000">
                <a:solidFill>
                  <a:schemeClr val="bg1"/>
                </a:solidFill>
                <a:ea typeface="+mj-lt"/>
                <a:cs typeface="+mj-lt"/>
              </a:rPr>
              <a:t>Influências Espirituais</a:t>
            </a:r>
            <a:endParaRPr lang="pt-BR" sz="500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35F497-09A3-AC06-30EC-FA09B4DE1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28" y="1891891"/>
            <a:ext cx="11786040" cy="53298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 natureza do conflito (</a:t>
            </a:r>
            <a:r>
              <a:rPr lang="pt-BR" sz="3200" b="1" dirty="0" err="1">
                <a:solidFill>
                  <a:schemeClr val="bg1"/>
                </a:solidFill>
                <a:ea typeface="+mn-lt"/>
                <a:cs typeface="+mn-lt"/>
              </a:rPr>
              <a:t>Ef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 6:12; 2 Co 10:4–5)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luta não é principalmente contra carne, mas contra principados que se infiltram via argumento, ideologia e pensamento.</a:t>
            </a:r>
          </a:p>
          <a:p>
            <a:pPr>
              <a:buFont typeface="Arial"/>
              <a:buChar char="•"/>
            </a:pPr>
            <a:endParaRPr lang="pt-BR" sz="3200" b="1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Exemplos bíblicos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Judas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Jo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13:2) — “o diabo pôs no coração;” Ananias e Safira (At 5:3) — influência e engano do coração. Demonstra ação espiritual sobre o juízo e decisão humana.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2355E3-AE43-10C3-D726-BAB7BB9D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82874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DE1CA-0FA8-9592-7798-E55842E2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3984BD-5F2B-5DB6-3BBC-97BD0AAB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Discernimento Espiritual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A0AFC2-5015-F635-6840-CF0AEE59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96" y="2599730"/>
            <a:ext cx="5206871" cy="41401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Pensamentos que geram </a:t>
            </a:r>
            <a:r>
              <a:rPr lang="pt-BR" sz="3000" b="1" dirty="0">
                <a:ea typeface="+mn-lt"/>
                <a:cs typeface="+mn-lt"/>
              </a:rPr>
              <a:t>confusão, medo, dúvida e desânimo</a:t>
            </a:r>
            <a:r>
              <a:rPr lang="pt-BR" sz="3000" dirty="0">
                <a:ea typeface="+mn-lt"/>
                <a:cs typeface="+mn-lt"/>
              </a:rPr>
              <a:t> revelam o toque do inimigo.</a:t>
            </a:r>
          </a:p>
          <a:p>
            <a:pPr>
              <a:buFont typeface="Arial"/>
              <a:buChar char="•"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Pensamentos que produzem </a:t>
            </a:r>
            <a:r>
              <a:rPr lang="pt-BR" sz="3000" b="1" dirty="0">
                <a:ea typeface="+mn-lt"/>
                <a:cs typeface="+mn-lt"/>
              </a:rPr>
              <a:t>paz, humildade, arrependimento e retorno à Palavra</a:t>
            </a:r>
            <a:r>
              <a:rPr lang="pt-BR" sz="3000" dirty="0">
                <a:ea typeface="+mn-lt"/>
                <a:cs typeface="+mn-lt"/>
              </a:rPr>
              <a:t> vêm do Espírito Santo.</a:t>
            </a:r>
            <a:endParaRPr lang="pt-BR" sz="3000" dirty="0"/>
          </a:p>
          <a:p>
            <a:pPr>
              <a:buNone/>
            </a:pPr>
            <a:endParaRPr lang="pt-BR" sz="2200" b="1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C0A6C408-5348-A42A-D9BE-7BA77890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834" r="1" b="2433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A863A7-73F4-8DA6-F04F-403CB0E8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0554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37300-C231-7383-80D5-4C3E0A5F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DB4D2A-6D4D-D4C2-8D03-3E303C6C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40375" b="11617"/>
          <a:stretch>
            <a:fillRect/>
          </a:stretch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F29992-EBFE-38DD-45D0-AEA68530B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717" y="284269"/>
            <a:ext cx="3438144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</a:rPr>
              <a:t>Discernimento Espiritual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290EE1-FC2A-BB88-E775-06058EB51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284" y="1409715"/>
            <a:ext cx="6601924" cy="4774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O apóstolo João afirma: “provai os espíritos se são de Deus” (1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Jo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4:1), e Paulo complementa que “o Espírito testifica com o nosso espírito” (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8:16).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pt-BR" sz="3000" dirty="0">
                <a:ea typeface="+mn-lt"/>
                <a:cs typeface="+mn-lt"/>
              </a:rPr>
            </a:b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O discernimento espiritual é, portanto,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a sensibilidade do espírito humano regenerado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, iluminado pelo Espírito de Deus, para perceber a natureza do que habita a mente.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1700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E5FB8A-1E84-30CC-63F1-3D5AD0DA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692520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pequeno, vestindo, marrom, cachorro&#10;&#10;O conteúdo gerado por IA pode estar incorreto.">
            <a:extLst>
              <a:ext uri="{FF2B5EF4-FFF2-40B4-BE49-F238E27FC236}">
                <a16:creationId xmlns:a16="http://schemas.microsoft.com/office/drawing/2014/main" id="{C1E807F2-206A-5A19-28C6-4BA90BB0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21" r="9090" b="135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3F822-6913-05C8-70CB-15D4EFC5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43" y="-391467"/>
            <a:ext cx="4185766" cy="1124712"/>
          </a:xfrm>
        </p:spPr>
        <p:txBody>
          <a:bodyPr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Cuidados Práticos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65ADC3-132A-A8C4-2B85-19936B5DF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43" y="1898545"/>
            <a:ext cx="11763396" cy="42136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Princípios de higiene mental </a:t>
            </a:r>
            <a:endParaRPr lang="pt-BR" sz="3000" b="1" dirty="0">
              <a:solidFill>
                <a:schemeClr val="bg1"/>
              </a:solidFill>
            </a:endParaRPr>
          </a:p>
          <a:p>
            <a:pPr>
              <a:buNone/>
            </a:pPr>
            <a:endParaRPr lang="pt-BR" sz="30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Autoconhecimento: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reconhecer padrões mentais que enfraquecem a fé.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Purificação contínua: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confissão e arrependimento diário.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Desintoxicação informativa: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evitar conteúdos que contaminam.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Foco no que edifica: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Filipenses 4:8 é o filtro da mente regenerada.</a:t>
            </a:r>
            <a:endParaRPr lang="pt-BR" sz="30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Relacionamentos saudáveis: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pois más conversações corrompem bons costumes (1 Co 15:33).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3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D19116-2CBD-F464-3501-3562B677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87656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389E01-D62A-A3A2-8F29-847ECFBA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63" y="-5811"/>
            <a:ext cx="6540259" cy="1325563"/>
          </a:xfrm>
        </p:spPr>
        <p:txBody>
          <a:bodyPr anchor="b">
            <a:noAutofit/>
          </a:bodyPr>
          <a:lstStyle/>
          <a:p>
            <a:r>
              <a:rPr lang="pt-BR" sz="3800" b="1" dirty="0">
                <a:solidFill>
                  <a:schemeClr val="bg1"/>
                </a:solidFill>
                <a:ea typeface="+mj-lt"/>
                <a:cs typeface="+mj-lt"/>
              </a:rPr>
              <a:t>A disciplina espiritual precisa ser incorporada ao cotidiano:</a:t>
            </a:r>
            <a:endParaRPr lang="pt-BR" sz="38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822987-4753-C044-0124-9C124499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580" y="1555588"/>
            <a:ext cx="7747957" cy="480424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Rotina matinal: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oração de entrega da mente e leitura da Palavra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5:3).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Filtro noturno: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revisar o dia, confessar pensamentos errados e substituí-los pela Escritura.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Limites digitais: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períodos sem redes sociais; consumir apenas conteúdo edificante.</a:t>
            </a: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Par espiritual: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companheiro de oração e confissão mútua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Tg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5:16).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518E10-370E-7F6A-1717-92D14EEA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229" y="6356350"/>
            <a:ext cx="39458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>
                    <a:lumMod val="50000"/>
                  </a:schemeClr>
                </a:solidFill>
              </a:rPr>
              <a:t>eldonjunior.com.br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BED652-2D7E-BF93-77C1-68DC7F5C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4993"/>
          <a:stretch>
            <a:fillRect/>
          </a:stretch>
        </p:blipFill>
        <p:spPr>
          <a:xfrm>
            <a:off x="7629727" y="668240"/>
            <a:ext cx="4562263" cy="552150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1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84634E80-F074-B684-5742-3D3B9C6B61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" t="8387" r="22333" b="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8E0700-1EB6-BB02-9564-F715C49FA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43" y="-3278"/>
            <a:ext cx="5450973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800" dirty="0">
                <a:solidFill>
                  <a:schemeClr val="bg1"/>
                </a:solidFill>
                <a:ea typeface="+mj-lt"/>
                <a:cs typeface="+mj-lt"/>
              </a:rPr>
              <a:t>Argumento </a:t>
            </a:r>
            <a:r>
              <a:rPr lang="pt-BR" sz="3800" err="1">
                <a:solidFill>
                  <a:schemeClr val="bg1"/>
                </a:solidFill>
                <a:ea typeface="+mj-lt"/>
                <a:cs typeface="+mj-lt"/>
              </a:rPr>
              <a:t>neuroteológico</a:t>
            </a:r>
            <a:endParaRPr lang="pt-BR" sz="3800" err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8E9894-4B21-836D-A5AF-D3898A0B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76" y="1122168"/>
            <a:ext cx="7133886" cy="5435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A neurociência confirma o que a Bíblia já ensina: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 repetição molda o cérebro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Quando o crente substitui pensamentos negativos por verdades bíblicas,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a estrutura mental é literalmente transformada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(</a:t>
            </a:r>
            <a:r>
              <a:rPr lang="pt-BR" sz="3200" err="1">
                <a:solidFill>
                  <a:schemeClr val="bg1"/>
                </a:solidFill>
                <a:ea typeface="+mn-lt"/>
                <a:cs typeface="+mn-lt"/>
              </a:rPr>
              <a:t>Rm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12:2).</a:t>
            </a:r>
            <a:br>
              <a:rPr lang="pt-BR" sz="3200" dirty="0">
                <a:ea typeface="+mn-lt"/>
                <a:cs typeface="+mn-lt"/>
              </a:rPr>
            </a:b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Essa é a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neuroplasticidade a serviço da santificação</a:t>
            </a: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 — o Espírito Santo atua inclusive nos processos cognitivos, consolidando padrões de fé, esperança e pureza mental.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20F633-26CB-C8ED-618F-97F48EB4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>
                <a:solidFill>
                  <a:schemeClr val="bg1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89873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F5F019-4440-2C2B-063C-1DC569A7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Enfim...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4DEAAD-56AB-FCD6-C51E-F8692707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4141" y="1008369"/>
            <a:ext cx="394583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chemeClr val="bg1">
                    <a:lumMod val="50000"/>
                  </a:schemeClr>
                </a:solidFill>
              </a:rPr>
              <a:t>eldonjunior.com.br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B2DB8F-A4FA-B0A8-ED49-80B372F56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925" y="1007420"/>
            <a:ext cx="5885919" cy="48020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</a:rPr>
              <a:t>A </a:t>
            </a:r>
            <a:r>
              <a:rPr lang="pt-BR" sz="3200" b="1" dirty="0">
                <a:solidFill>
                  <a:schemeClr val="bg1"/>
                </a:solidFill>
                <a:ea typeface="+mn-lt"/>
                <a:cs typeface="+mn-lt"/>
              </a:rPr>
              <a:t> vitória na arena dos pensamentos é resultado de uma cooperação entre a graça divina e a disciplina humana. O Espírito ilumina, mas o crente precisa vigiar; a Palavra instrui, mas é preciso meditar; Deus concede a paz, mas é o homem quem decide guardá-la. 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90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rtas ampliadas através de óculos">
            <a:extLst>
              <a:ext uri="{FF2B5EF4-FFF2-40B4-BE49-F238E27FC236}">
                <a16:creationId xmlns:a16="http://schemas.microsoft.com/office/drawing/2014/main" id="{19BE4AF2-4983-6A11-3E23-95463F033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4" t="5095" r="18374" b="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BA9504-6F71-233D-6C56-6F2A4594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I. UMA VISÃO INTRODUTÓRIA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FD04D9-8600-848E-7AAE-880CEE3D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93280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A4B2A2-15BA-F47A-5054-1FE92CB7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Experiência de Adão e Eva </a:t>
            </a:r>
            <a:endParaRPr lang="pt-BR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FC5021-3889-8AA1-5E8B-BF1A4DC7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" y="2729126"/>
            <a:ext cx="5465664" cy="42695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A serpente </a:t>
            </a:r>
            <a:r>
              <a:rPr lang="pt-BR" sz="3000" b="1" dirty="0">
                <a:ea typeface="+mn-lt"/>
                <a:cs typeface="+mn-lt"/>
              </a:rPr>
              <a:t>insinua</a:t>
            </a:r>
            <a:r>
              <a:rPr lang="pt-BR" sz="3000" dirty="0">
                <a:ea typeface="+mn-lt"/>
                <a:cs typeface="+mn-lt"/>
              </a:rPr>
              <a:t> uma dúvida: “É assim que Deus disse?” — ataque epistemológico.</a:t>
            </a:r>
            <a:endParaRPr lang="pt-BR" sz="3000" dirty="0"/>
          </a:p>
          <a:p>
            <a:pPr marL="0" indent="0">
              <a:buNone/>
            </a:pPr>
            <a:endParaRPr lang="pt-BR" sz="3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ea typeface="+mn-lt"/>
                <a:cs typeface="+mn-lt"/>
              </a:rPr>
              <a:t>Eva passa por percepção → interpretação → desejo → ação (</a:t>
            </a:r>
            <a:r>
              <a:rPr lang="pt-BR" sz="3000" err="1">
                <a:ea typeface="+mn-lt"/>
                <a:cs typeface="+mn-lt"/>
              </a:rPr>
              <a:t>Gn</a:t>
            </a:r>
            <a:r>
              <a:rPr lang="pt-BR" sz="3000" dirty="0">
                <a:ea typeface="+mn-lt"/>
                <a:cs typeface="+mn-lt"/>
              </a:rPr>
              <a:t> 3.6). A passagem mostra claramente que o pecado começou como pensamento.</a:t>
            </a:r>
            <a:endParaRPr lang="pt-BR" sz="3000" dirty="0"/>
          </a:p>
          <a:p>
            <a:pPr marL="0" indent="0">
              <a:buNone/>
            </a:pPr>
            <a:endParaRPr lang="pt-BR" sz="2200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DD4BCA4C-FA07-D80C-6F04-469DE43ED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17" r="-1" b="2083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11F819-52F6-D1D6-84C9-E9F44394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83187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DC1807-DF14-1B9C-1BB0-E6F3BFDBE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eldonjunior.com.br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9E07A-2693-7A5B-FF65-21E7DF43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j-lt"/>
                <a:cs typeface="+mj-lt"/>
              </a:rPr>
              <a:t>Teologia tricotômica assembleiana</a:t>
            </a:r>
            <a:endParaRPr lang="pt-BR" dirty="0"/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D609E382-E02F-5388-AF9F-D9691B7DC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463817"/>
              </p:ext>
            </p:extLst>
          </p:nvPr>
        </p:nvGraphicFramePr>
        <p:xfrm>
          <a:off x="248728" y="1423059"/>
          <a:ext cx="11694543" cy="596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6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CF1A71-6C5C-028F-BE72-246D1D8FA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t-BR" sz="5400"/>
              <a:t>Na Patrística</a:t>
            </a:r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DD656B50-F296-37D0-ED60-9A4E1716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74" r="6298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D373A2-5E8C-C041-15A6-8DBE146C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pt-BR" sz="3200" err="1">
                <a:ea typeface="+mn-lt"/>
                <a:cs typeface="+mn-lt"/>
              </a:rPr>
              <a:t>Evágrio</a:t>
            </a:r>
            <a:r>
              <a:rPr lang="pt-BR" sz="3200" dirty="0">
                <a:ea typeface="+mn-lt"/>
                <a:cs typeface="+mn-lt"/>
              </a:rPr>
              <a:t> </a:t>
            </a:r>
            <a:r>
              <a:rPr lang="pt-BR" sz="3200" err="1">
                <a:ea typeface="+mn-lt"/>
                <a:cs typeface="+mn-lt"/>
              </a:rPr>
              <a:t>Pôntico</a:t>
            </a:r>
            <a:r>
              <a:rPr lang="pt-BR" sz="3200" dirty="0">
                <a:ea typeface="+mn-lt"/>
                <a:cs typeface="+mn-lt"/>
              </a:rPr>
              <a:t> e os pais do deserto já identificaram que o combate começa no </a:t>
            </a:r>
            <a:r>
              <a:rPr lang="pt-BR" sz="3200" i="1" err="1">
                <a:ea typeface="+mn-lt"/>
                <a:cs typeface="+mn-lt"/>
              </a:rPr>
              <a:t>logismoi</a:t>
            </a:r>
            <a:r>
              <a:rPr lang="pt-BR" sz="3200" dirty="0">
                <a:ea typeface="+mn-lt"/>
                <a:cs typeface="+mn-lt"/>
              </a:rPr>
              <a:t> (pensamentos).</a:t>
            </a:r>
            <a:endParaRPr lang="pt-BR"/>
          </a:p>
          <a:p>
            <a:pPr>
              <a:buFont typeface="Wingdings"/>
              <a:buChar char="Ø"/>
            </a:pPr>
            <a:endParaRPr lang="pt-BR" sz="3200" dirty="0">
              <a:ea typeface="+mn-lt"/>
              <a:cs typeface="+mn-lt"/>
            </a:endParaRPr>
          </a:p>
          <a:p>
            <a:pPr>
              <a:buFont typeface="Wingdings"/>
              <a:buChar char="Ø"/>
            </a:pPr>
            <a:r>
              <a:rPr lang="pt-BR" sz="3200" dirty="0">
                <a:ea typeface="+mn-lt"/>
                <a:cs typeface="+mn-lt"/>
              </a:rPr>
              <a:t>Agostinho sublinha que o mal nasce quando a vontade e a razão se </a:t>
            </a:r>
            <a:r>
              <a:rPr lang="pt-BR" sz="3200" err="1">
                <a:ea typeface="+mn-lt"/>
                <a:cs typeface="+mn-lt"/>
              </a:rPr>
              <a:t>voltam</a:t>
            </a:r>
            <a:r>
              <a:rPr lang="pt-BR" sz="3200" dirty="0">
                <a:ea typeface="+mn-lt"/>
                <a:cs typeface="+mn-lt"/>
              </a:rPr>
              <a:t> contra Deus.</a:t>
            </a:r>
          </a:p>
          <a:p>
            <a:pPr>
              <a:buFont typeface="Wingdings" panose="020B0604020202020204" pitchFamily="34" charset="0"/>
              <a:buChar char="Ø"/>
            </a:pPr>
            <a:endParaRPr lang="pt-BR" sz="320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383FF7-26CC-094F-2097-88DE9425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89646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3D5532-5591-CD2A-C368-FCAC63F6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rcRect t="6048" r="1" b="12796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5C9108-4D4B-3C19-31BA-6E86FE74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Conceito e Origem dos Pensamentos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65217F-98F6-B4B6-E37A-FD64A1CB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Hebraico </a:t>
            </a:r>
            <a:r>
              <a:rPr lang="pt-BR" sz="3200" b="1" i="1" dirty="0" err="1">
                <a:solidFill>
                  <a:srgbClr val="FFFFFF"/>
                </a:solidFill>
                <a:ea typeface="+mn-lt"/>
                <a:cs typeface="+mn-lt"/>
              </a:rPr>
              <a:t>machashavah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/ grego </a:t>
            </a:r>
            <a:r>
              <a:rPr lang="pt-BR" sz="3200" b="1" i="1" dirty="0" err="1">
                <a:solidFill>
                  <a:srgbClr val="FFFFFF"/>
                </a:solidFill>
                <a:ea typeface="+mn-lt"/>
                <a:cs typeface="+mn-lt"/>
              </a:rPr>
              <a:t>dianoia</a:t>
            </a:r>
            <a:r>
              <a:rPr lang="pt-BR" sz="3200" b="1" dirty="0">
                <a:solidFill>
                  <a:srgbClr val="FFFFFF"/>
                </a:solidFill>
                <a:ea typeface="+mn-lt"/>
                <a:cs typeface="+mn-lt"/>
              </a:rPr>
              <a:t> — ideia, raciocínio, plano. Pensamento: movimento interior da alma que lidera ou responde à vontade e emoção.</a:t>
            </a: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 descr="Fogos de artifício no céu&#10;&#10;O conteúdo gerado por IA pode estar incorreto.">
            <a:extLst>
              <a:ext uri="{FF2B5EF4-FFF2-40B4-BE49-F238E27FC236}">
                <a16:creationId xmlns:a16="http://schemas.microsoft.com/office/drawing/2014/main" id="{036268EE-46B5-4B17-DC46-32CE86CDB7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61" r="2" b="12269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099DCA-1BC5-19D8-90BB-1AF54369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3233" y="6356350"/>
            <a:ext cx="37695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1853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81B7D4-82EA-B892-F8CB-ADE368E1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 b="1">
                <a:solidFill>
                  <a:srgbClr val="FFFFFF"/>
                </a:solidFill>
                <a:ea typeface="+mj-lt"/>
                <a:cs typeface="+mj-lt"/>
              </a:rPr>
              <a:t>Fontes tricotômicas dos pensamentos</a:t>
            </a:r>
            <a:endParaRPr lang="pt-BR" sz="3700">
              <a:solidFill>
                <a:srgbClr val="FFFFFF"/>
              </a:solidFill>
            </a:endParaRPr>
          </a:p>
          <a:p>
            <a:pPr marL="285750" indent="-285750" algn="r">
              <a:buFont typeface="Arial"/>
              <a:buChar char="•"/>
            </a:pPr>
            <a:endParaRPr lang="pt-BR" sz="3700">
              <a:solidFill>
                <a:srgbClr val="FFFFFF"/>
              </a:solidFill>
            </a:endParaRPr>
          </a:p>
          <a:p>
            <a:pPr algn="r"/>
            <a:endParaRPr lang="pt-BR" sz="3700">
              <a:solidFill>
                <a:srgbClr val="FFFFFF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FDD5CF-6387-1D91-2DBE-86672439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 sz="1100">
                <a:solidFill>
                  <a:srgbClr val="FFFFFF"/>
                </a:solidFill>
              </a:rPr>
              <a:t>eldonjunior.com.br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192A54F3-6246-3EB5-9DC4-9477D4BEF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350601"/>
              </p:ext>
            </p:extLst>
          </p:nvPr>
        </p:nvGraphicFramePr>
        <p:xfrm>
          <a:off x="4200562" y="31573"/>
          <a:ext cx="7831398" cy="6834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82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E662DC8D-F6A0-CE1A-1DFF-91283C4E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t="12195" r="1" b="6649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1D758A8-3438-C80B-EE6B-0FA1073D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O que diz a Filosofia e a Ciência?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FAA804-DA7F-7C8E-E627-247EC659F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3" y="1903483"/>
            <a:ext cx="6531809" cy="46329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Platão/Aristóteles: contribuições clássicas sobre origem; moderno: Kahneman (Sistema 1 e 2) — confirma que muitos pensamentos são automáticos.</a:t>
            </a:r>
            <a:endParaRPr lang="pt-BR" sz="3000" b="1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Psicologia cognitiva: pensamentos automáticos geram emoções; portanto, disciplina mental produz mudança emocional e moral.</a:t>
            </a:r>
            <a:endParaRPr lang="pt-BR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11DBBCD-75A3-9E2D-0D56-63FDD574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94" b="5646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780F3D-B822-06E2-38F5-E19DACB7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3233" y="6356350"/>
            <a:ext cx="37695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</a:rPr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26616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Os pensamentos - A Arena de Batalha na Vida Cristã</vt:lpstr>
      <vt:lpstr>Introdução </vt:lpstr>
      <vt:lpstr>I. UMA VISÃO INTRODUTÓRIA</vt:lpstr>
      <vt:lpstr>A Experiência de Adão e Eva </vt:lpstr>
      <vt:lpstr>Teologia tricotômica assembleiana</vt:lpstr>
      <vt:lpstr>Na Patrística</vt:lpstr>
      <vt:lpstr>Conceito e Origem dos Pensamentos</vt:lpstr>
      <vt:lpstr>Fontes tricotômicas dos pensamentos  </vt:lpstr>
      <vt:lpstr>O que diz a Filosofia e a Ciência?</vt:lpstr>
      <vt:lpstr>Precisamos... </vt:lpstr>
      <vt:lpstr>Características dos Pensamentos</vt:lpstr>
      <vt:lpstr>Apresentação do PowerPoint</vt:lpstr>
      <vt:lpstr>Como funciona? </vt:lpstr>
      <vt:lpstr>II. A GESTÃO DOS PENSAMENTOS</vt:lpstr>
      <vt:lpstr>Imperativo Ético e Espiritual (Fp 4:8)</vt:lpstr>
      <vt:lpstr>Pensamento Tricotômico</vt:lpstr>
      <vt:lpstr>Acima da Técnica Colossenses 3.1,2</vt:lpstr>
      <vt:lpstr>Distinção entre técnicas humanas e renovação espiritual</vt:lpstr>
      <vt:lpstr>Por que a importância do batismo no Espírito Santo</vt:lpstr>
      <vt:lpstr>Recursos Espirituais para Bons Pensamentos</vt:lpstr>
      <vt:lpstr>Recursos Espirituais para Bons Pensamentos</vt:lpstr>
      <vt:lpstr>III. A BATALHA NA ARENA DOS PENSAMENTOS</vt:lpstr>
      <vt:lpstr>Influências Espirituais</vt:lpstr>
      <vt:lpstr>Discernimento Espiritual</vt:lpstr>
      <vt:lpstr>Discernimento Espiritual</vt:lpstr>
      <vt:lpstr>Cuidados Práticos</vt:lpstr>
      <vt:lpstr>A disciplina espiritual precisa ser incorporada ao cotidiano:</vt:lpstr>
      <vt:lpstr>Argumento neuroteológico</vt:lpstr>
      <vt:lpstr>Enfim...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398</cp:revision>
  <dcterms:created xsi:type="dcterms:W3CDTF">2025-11-03T15:38:53Z</dcterms:created>
  <dcterms:modified xsi:type="dcterms:W3CDTF">2025-11-06T17:17:46Z</dcterms:modified>
</cp:coreProperties>
</file>